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63" r:id="rId2"/>
  </p:sldMasterIdLst>
  <p:notesMasterIdLst>
    <p:notesMasterId r:id="rId19"/>
  </p:notesMasterIdLst>
  <p:sldIdLst>
    <p:sldId id="1300" r:id="rId3"/>
    <p:sldId id="284" r:id="rId4"/>
    <p:sldId id="256" r:id="rId5"/>
    <p:sldId id="257" r:id="rId6"/>
    <p:sldId id="258" r:id="rId7"/>
    <p:sldId id="261" r:id="rId8"/>
    <p:sldId id="262" r:id="rId9"/>
    <p:sldId id="263" r:id="rId10"/>
    <p:sldId id="264" r:id="rId11"/>
    <p:sldId id="267" r:id="rId12"/>
    <p:sldId id="268" r:id="rId13"/>
    <p:sldId id="283" r:id="rId14"/>
    <p:sldId id="269" r:id="rId15"/>
    <p:sldId id="270" r:id="rId16"/>
    <p:sldId id="285" r:id="rId17"/>
    <p:sldId id="1323" r:id="rId1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8" autoAdjust="0"/>
    <p:restoredTop sz="95874" autoAdjust="0"/>
  </p:normalViewPr>
  <p:slideViewPr>
    <p:cSldViewPr>
      <p:cViewPr varScale="1">
        <p:scale>
          <a:sx n="100" d="100"/>
          <a:sy n="100" d="100"/>
        </p:scale>
        <p:origin x="978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2962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362DE3D-B371-965E-785F-650C28C03A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4181B5-57DF-CF2B-9138-669C53FF6F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F8178EB-22C2-4AC7-AA9A-409F032EBB5D}" type="datetimeFigureOut">
              <a:rPr lang="zh-CN" altLang="en-US"/>
              <a:pPr>
                <a:defRPr/>
              </a:pPr>
              <a:t>2022/11/8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3FE2CCBA-25CA-4A3A-5108-E4E009B5F2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6D7F0561-19FD-3247-7B32-CF99F552BD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AC3837-F0F7-3F4C-B5E1-6CA0CED0A4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33F66A-3A52-3FE8-0651-A9D058776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E5AD4D3-5158-4B2E-9225-7B01C16D5A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15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03EC0CB8-39A9-4377-B71A-E7F255A3DB0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3059395-9E10-4CFD-AAFB-477219E7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848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0E0702A-F2B2-4909-ACD2-299B92D0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7848600" cy="445452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9552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5473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80597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5366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966750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DF2C4-759C-ACD3-7C9A-35A59FED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792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03EC0CB8-39A9-4377-B71A-E7F255A3DB0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3059395-9E10-4CFD-AAFB-477219E7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848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0E0702A-F2B2-4909-ACD2-299B92D0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7848600" cy="445452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0836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5408EFD-068D-4623-B4E4-DF87681124A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874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8D7BB16A-6D53-4AF8-93E9-04BE01D1011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02086E9-54CC-4796-B215-862137150F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09600"/>
            <a:ext cx="7848600" cy="113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60F60E9-865B-4D4B-A7C1-546F1484A8EF}"/>
              </a:ext>
            </a:extLst>
          </p:cNvPr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609600" y="1676400"/>
            <a:ext cx="7848600" cy="4454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3765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64BF7E-A7E4-6401-5193-2791405095D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164388" y="36513"/>
            <a:ext cx="492125" cy="5699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8693E98-B35E-2ADF-9DC8-7D83CE4D08A0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751763" y="34925"/>
            <a:ext cx="1368425" cy="5699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4" name="标题占位符 1">
            <a:extLst>
              <a:ext uri="{FF2B5EF4-FFF2-40B4-BE49-F238E27FC236}">
                <a16:creationId xmlns:a16="http://schemas.microsoft.com/office/drawing/2014/main" id="{22F29460-7574-08FA-74EC-6CB617E062CC}"/>
              </a:ext>
            </a:extLst>
          </p:cNvPr>
          <p:cNvSpPr txBox="1">
            <a:spLocks/>
          </p:cNvSpPr>
          <p:nvPr userDrawn="1"/>
        </p:nvSpPr>
        <p:spPr>
          <a:xfrm>
            <a:off x="592138" y="25400"/>
            <a:ext cx="5708054" cy="581025"/>
          </a:xfrm>
          <a:prstGeom prst="rect">
            <a:avLst/>
          </a:prstGeom>
        </p:spPr>
        <p:txBody>
          <a:bodyPr lIns="121889" tIns="60944" rIns="121889" bIns="60944" anchor="ctr"/>
          <a:lstStyle>
            <a:lvl1pPr algn="l" defTabSz="1219170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dirty="0"/>
              <a:t>5.3 </a:t>
            </a:r>
            <a:r>
              <a:rPr kumimoji="0" lang="zh-CN" altLang="en-US" sz="2800" b="0" dirty="0"/>
              <a:t>相似矩阵</a:t>
            </a:r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642AF9D2-A57A-F68E-F5D4-140D5097F28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2550" y="161925"/>
            <a:ext cx="520700" cy="274638"/>
            <a:chOff x="0" y="0"/>
            <a:chExt cx="1041399" cy="549275"/>
          </a:xfrm>
        </p:grpSpPr>
        <p:sp>
          <p:nvSpPr>
            <p:cNvPr id="1031" name="Freeform 16">
              <a:extLst>
                <a:ext uri="{FF2B5EF4-FFF2-40B4-BE49-F238E27FC236}">
                  <a16:creationId xmlns:a16="http://schemas.microsoft.com/office/drawing/2014/main" id="{60234C38-685B-6946-2F4E-480BB2661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3620 w 400"/>
                <a:gd name="T1" fmla="*/ 83114 h 608"/>
                <a:gd name="T2" fmla="*/ 86868 w 400"/>
                <a:gd name="T3" fmla="*/ 0 h 608"/>
                <a:gd name="T4" fmla="*/ 361950 w 400"/>
                <a:gd name="T5" fmla="*/ 274638 h 608"/>
                <a:gd name="T6" fmla="*/ 86868 w 400"/>
                <a:gd name="T7" fmla="*/ 549275 h 608"/>
                <a:gd name="T8" fmla="*/ 0 w 400"/>
                <a:gd name="T9" fmla="*/ 462547 h 608"/>
                <a:gd name="T10" fmla="*/ 191834 w 400"/>
                <a:gd name="T11" fmla="*/ 271024 h 608"/>
                <a:gd name="T12" fmla="*/ 3620 w 400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" name="Freeform 17">
              <a:extLst>
                <a:ext uri="{FF2B5EF4-FFF2-40B4-BE49-F238E27FC236}">
                  <a16:creationId xmlns:a16="http://schemas.microsoft.com/office/drawing/2014/main" id="{489925D2-1B65-F532-3CFA-7B28A0FB5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3613 w 399"/>
                <a:gd name="T1" fmla="*/ 83114 h 608"/>
                <a:gd name="T2" fmla="*/ 86704 w 399"/>
                <a:gd name="T3" fmla="*/ 0 h 608"/>
                <a:gd name="T4" fmla="*/ 360362 w 399"/>
                <a:gd name="T5" fmla="*/ 274638 h 608"/>
                <a:gd name="T6" fmla="*/ 86704 w 399"/>
                <a:gd name="T7" fmla="*/ 549275 h 608"/>
                <a:gd name="T8" fmla="*/ 0 w 399"/>
                <a:gd name="T9" fmla="*/ 462547 h 608"/>
                <a:gd name="T10" fmla="*/ 191471 w 399"/>
                <a:gd name="T11" fmla="*/ 271024 h 608"/>
                <a:gd name="T12" fmla="*/ 3613 w 399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3" name="Freeform 18">
              <a:extLst>
                <a:ext uri="{FF2B5EF4-FFF2-40B4-BE49-F238E27FC236}">
                  <a16:creationId xmlns:a16="http://schemas.microsoft.com/office/drawing/2014/main" id="{4185C3F2-1C33-C0A3-ECAE-E45A7497E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3613 w 399"/>
                <a:gd name="T1" fmla="*/ 83114 h 608"/>
                <a:gd name="T2" fmla="*/ 85800 w 399"/>
                <a:gd name="T3" fmla="*/ 0 h 608"/>
                <a:gd name="T4" fmla="*/ 360362 w 399"/>
                <a:gd name="T5" fmla="*/ 274638 h 608"/>
                <a:gd name="T6" fmla="*/ 85800 w 399"/>
                <a:gd name="T7" fmla="*/ 549275 h 608"/>
                <a:gd name="T8" fmla="*/ 0 w 399"/>
                <a:gd name="T9" fmla="*/ 462547 h 608"/>
                <a:gd name="T10" fmla="*/ 191471 w 399"/>
                <a:gd name="T11" fmla="*/ 271024 h 608"/>
                <a:gd name="T12" fmla="*/ 3613 w 399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5D6E9CD-AB75-9267-1D6E-68ED2954A46A}"/>
              </a:ext>
            </a:extLst>
          </p:cNvPr>
          <p:cNvCxnSpPr/>
          <p:nvPr userDrawn="1"/>
        </p:nvCxnSpPr>
        <p:spPr bwMode="auto">
          <a:xfrm>
            <a:off x="0" y="658813"/>
            <a:ext cx="9144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47C3BF7-2036-2C88-1668-AEB5ED17BB4B}"/>
              </a:ext>
            </a:extLst>
          </p:cNvPr>
          <p:cNvSpPr txBox="1"/>
          <p:nvPr userDrawn="1"/>
        </p:nvSpPr>
        <p:spPr>
          <a:xfrm>
            <a:off x="8474075" y="6338632"/>
            <a:ext cx="66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2EEF1883-7A0E-4F66-9932-E581691AD397}" type="slidenum">
              <a:rPr lang="zh-CN" altLang="en-US" sz="1200" b="1" smtClean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en-US" altLang="zh-CN" sz="12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/16</a:t>
            </a:r>
            <a:r>
              <a:rPr lang="zh-CN" altLang="en-US" sz="28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dirty="0">
              <a:solidFill>
                <a:schemeClr val="accent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7" r:id="rId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09600"/>
            <a:ext cx="7848600" cy="113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76400"/>
            <a:ext cx="7848600" cy="4454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101" name="Freeform 7"/>
          <p:cNvSpPr/>
          <p:nvPr/>
        </p:nvSpPr>
        <p:spPr bwMode="auto">
          <a:xfrm>
            <a:off x="533400" y="533400"/>
            <a:ext cx="80010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round/>
          </a:ln>
        </p:spPr>
        <p:txBody>
          <a:bodyPr/>
          <a:lstStyle>
            <a:lvl1pPr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zh-CN">
              <a:ea typeface="楷体_GB2312" pitchFamily="49" charset="-122"/>
              <a:cs typeface="+mn-cs"/>
            </a:endParaRPr>
          </a:p>
        </p:txBody>
      </p:sp>
      <p:sp>
        <p:nvSpPr>
          <p:cNvPr id="3078" name="Line 8"/>
          <p:cNvSpPr>
            <a:spLocks noChangeShapeType="1"/>
          </p:cNvSpPr>
          <p:nvPr/>
        </p:nvSpPr>
        <p:spPr bwMode="auto">
          <a:xfrm>
            <a:off x="533400" y="6172200"/>
            <a:ext cx="80010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38C33BC-4584-4D96-BD9E-86B4B900919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14B6A3-5DDD-4D36-8744-319CABB9BE02}"/>
              </a:ext>
            </a:extLst>
          </p:cNvPr>
          <p:cNvSpPr txBox="1"/>
          <p:nvPr userDrawn="1"/>
        </p:nvSpPr>
        <p:spPr>
          <a:xfrm>
            <a:off x="8123270" y="6258798"/>
            <a:ext cx="936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/16</a:t>
            </a:r>
            <a:endParaRPr lang="zh-CN" altLang="en-US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91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rgbClr val="002673"/>
          </a:solidFill>
          <a:latin typeface="+mn-lt"/>
          <a:ea typeface="+mn-ea"/>
          <a:cs typeface="+mn-cs"/>
        </a:defRPr>
      </a:lvl1pPr>
      <a:lvl2pPr marL="669925" indent="-3257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q"/>
        <a:defRPr sz="2400">
          <a:solidFill>
            <a:srgbClr val="002673"/>
          </a:solidFill>
          <a:latin typeface="+mn-lt"/>
          <a:ea typeface="+mn-ea"/>
          <a:cs typeface="+mn-cs"/>
        </a:defRPr>
      </a:lvl2pPr>
      <a:lvl3pPr marL="1022350" indent="-3511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rgbClr val="002673"/>
          </a:solidFill>
          <a:latin typeface="+mn-lt"/>
          <a:ea typeface="+mn-ea"/>
          <a:cs typeface="+mn-cs"/>
        </a:defRPr>
      </a:lvl3pPr>
      <a:lvl4pPr marL="1339850" indent="-31623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q"/>
        <a:defRPr sz="2400">
          <a:solidFill>
            <a:srgbClr val="002673"/>
          </a:solidFill>
          <a:latin typeface="+mn-lt"/>
          <a:ea typeface="+mn-ea"/>
          <a:cs typeface="+mn-cs"/>
        </a:defRPr>
      </a:lvl4pPr>
      <a:lvl5pPr marL="16814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5pPr>
      <a:lvl6pPr marL="21386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6pPr>
      <a:lvl7pPr marL="25958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7pPr>
      <a:lvl8pPr marL="30530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8pPr>
      <a:lvl9pPr marL="35102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7" Type="http://schemas.openxmlformats.org/officeDocument/2006/relationships/image" Target="../media/image20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4.emf"/><Relationship Id="rId4" Type="http://schemas.openxmlformats.org/officeDocument/2006/relationships/oleObject" Target="../embeddings/oleObject17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slide" Target="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-4614" y="1353742"/>
            <a:ext cx="9148613" cy="3371402"/>
          </a:xfrm>
          <a:prstGeom prst="rect">
            <a:avLst/>
          </a:prstGeom>
          <a:solidFill>
            <a:srgbClr val="6F1B6A"/>
          </a:solidFill>
          <a:ln w="9525">
            <a:solidFill>
              <a:schemeClr val="tx1">
                <a:alpha val="0"/>
              </a:schemeClr>
            </a:solidFill>
            <a:miter lim="800000"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_GB2312" pitchFamily="49" charset="-122"/>
              <a:sym typeface="黑体" panose="02010609060101010101" pitchFamily="49" charset="-122"/>
            </a:endParaRP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0" y="-27384"/>
            <a:ext cx="9143999" cy="132343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C73C2613-10BD-4F17-9580-8A67AF7B6655}"/>
              </a:ext>
            </a:extLst>
          </p:cNvPr>
          <p:cNvSpPr txBox="1">
            <a:spLocks/>
          </p:cNvSpPr>
          <p:nvPr/>
        </p:nvSpPr>
        <p:spPr bwMode="auto">
          <a:xfrm>
            <a:off x="499517" y="1820853"/>
            <a:ext cx="8136904" cy="130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_GB2312" pitchFamily="49" charset="-122"/>
                <a:sym typeface="黑体" panose="02010609060101010101" pitchFamily="49" charset="-122"/>
              </a:rPr>
              <a:t>5.3</a:t>
            </a:r>
            <a:r>
              <a:rPr kumimoji="0" lang="zh-CN" altLang="en-US" sz="44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_GB2312" pitchFamily="49" charset="-122"/>
                <a:sym typeface="黑体" panose="02010609060101010101" pitchFamily="49" charset="-122"/>
              </a:rPr>
              <a:t>相似矩阵</a:t>
            </a: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AD3C3723-0ECC-409E-BE85-0CF2105F1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4624"/>
            <a:ext cx="1305826" cy="12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D8DBE74-948D-48B2-83D1-0E4B650126EA}"/>
              </a:ext>
            </a:extLst>
          </p:cNvPr>
          <p:cNvSpPr txBox="1"/>
          <p:nvPr/>
        </p:nvSpPr>
        <p:spPr>
          <a:xfrm>
            <a:off x="3724217" y="339067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闵文文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151BA43-58B4-4F4A-B6F4-0270A0D1E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62" y="4725144"/>
            <a:ext cx="9152062" cy="213285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159FDD1-0C6A-4953-AAC3-6B97340A2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2178"/>
            <a:ext cx="3073514" cy="12806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1F87484-91A9-4631-BF13-2784270E4C8D}"/>
              </a:ext>
            </a:extLst>
          </p:cNvPr>
          <p:cNvSpPr txBox="1"/>
          <p:nvPr/>
        </p:nvSpPr>
        <p:spPr>
          <a:xfrm>
            <a:off x="2394922" y="3975447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云南大学，信息学院，副教授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401FA5-8F05-69AD-40FC-568FC05CB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16632"/>
            <a:ext cx="956781" cy="106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ECA3EA-4CE5-EE59-554E-9B13F8AE0C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AC190E8-36CC-4458-80FA-D218E44B1474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</a:t>
            </a:fld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advTm="48766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3" name="Text Box 11">
            <a:extLst>
              <a:ext uri="{FF2B5EF4-FFF2-40B4-BE49-F238E27FC236}">
                <a16:creationId xmlns:a16="http://schemas.microsoft.com/office/drawing/2014/main" id="{8553DB21-C12E-BDE8-FD5C-C3A2E6A5B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573713"/>
            <a:ext cx="7772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ym typeface="Symbol" panose="05050102010706020507" pitchFamily="18" charset="2"/>
              </a:rPr>
              <a:t>一定能对角化</a:t>
            </a:r>
            <a:r>
              <a:rPr lang="en-US" altLang="zh-CN">
                <a:sym typeface="Symbol" panose="05050102010706020507" pitchFamily="18" charset="2"/>
              </a:rPr>
              <a:t>.</a:t>
            </a:r>
          </a:p>
        </p:txBody>
      </p:sp>
      <p:sp>
        <p:nvSpPr>
          <p:cNvPr id="18462" name="Rectangle 30">
            <a:extLst>
              <a:ext uri="{FF2B5EF4-FFF2-40B4-BE49-F238E27FC236}">
                <a16:creationId xmlns:a16="http://schemas.microsoft.com/office/drawing/2014/main" id="{74152C48-8A1D-5D32-4626-5463441EF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7963" y="835025"/>
            <a:ext cx="68278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对于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zh-CN" altLang="en-US"/>
              <a:t>阶方阵 </a:t>
            </a:r>
            <a:r>
              <a:rPr lang="en-US" altLang="zh-CN" i="1"/>
              <a:t>A</a:t>
            </a:r>
            <a:r>
              <a:rPr lang="en-US" altLang="zh-CN"/>
              <a:t> , </a:t>
            </a:r>
            <a:r>
              <a:rPr lang="zh-CN" altLang="en-US"/>
              <a:t>若存在可逆矩阵 </a:t>
            </a:r>
            <a:r>
              <a:rPr lang="en-US" altLang="zh-CN" i="1"/>
              <a:t>P</a:t>
            </a:r>
            <a:r>
              <a:rPr lang="en-US" altLang="zh-CN"/>
              <a:t> , </a:t>
            </a:r>
            <a:r>
              <a:rPr lang="zh-CN" altLang="en-US"/>
              <a:t>使 </a:t>
            </a:r>
          </a:p>
        </p:txBody>
      </p:sp>
      <p:sp>
        <p:nvSpPr>
          <p:cNvPr id="18463" name="Rectangle 31">
            <a:extLst>
              <a:ext uri="{FF2B5EF4-FFF2-40B4-BE49-F238E27FC236}">
                <a16:creationId xmlns:a16="http://schemas.microsoft.com/office/drawing/2014/main" id="{14E64055-CAC2-EFF8-45CE-94F34E0A9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458913"/>
            <a:ext cx="7162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i="1"/>
              <a:t>P</a:t>
            </a:r>
            <a:r>
              <a:rPr lang="en-US" altLang="zh-CN" baseline="30000">
                <a:latin typeface="黑体" panose="02010609060101010101" pitchFamily="49" charset="-122"/>
              </a:rPr>
              <a:t>-</a:t>
            </a:r>
            <a:r>
              <a:rPr lang="en-US" altLang="zh-CN" baseline="30000"/>
              <a:t>1</a:t>
            </a:r>
            <a:r>
              <a:rPr lang="en-US" altLang="zh-CN" i="1"/>
              <a:t>AP </a:t>
            </a:r>
            <a:r>
              <a:rPr lang="en-US" altLang="zh-CN"/>
              <a:t>= </a:t>
            </a:r>
            <a:r>
              <a:rPr lang="en-US" altLang="zh-CN" i="1">
                <a:sym typeface="Symbol" panose="05050102010706020507" pitchFamily="18" charset="2"/>
              </a:rPr>
              <a:t></a:t>
            </a:r>
            <a:r>
              <a:rPr lang="en-US" altLang="zh-CN">
                <a:sym typeface="Symbol" panose="05050102010706020507" pitchFamily="18" charset="2"/>
              </a:rPr>
              <a:t> (</a:t>
            </a:r>
            <a:r>
              <a:rPr lang="en-US" altLang="zh-CN" i="1">
                <a:sym typeface="Symbol" panose="05050102010706020507" pitchFamily="18" charset="2"/>
              </a:rPr>
              <a:t>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为对角矩阵</a:t>
            </a:r>
            <a:r>
              <a:rPr lang="en-US" altLang="zh-CN">
                <a:sym typeface="Symbol" panose="05050102010706020507" pitchFamily="18" charset="2"/>
              </a:rPr>
              <a:t>),</a:t>
            </a:r>
            <a:r>
              <a:rPr lang="zh-CN" altLang="en-US">
                <a:sym typeface="Symbol" panose="05050102010706020507" pitchFamily="18" charset="2"/>
              </a:rPr>
              <a:t>则称 </a:t>
            </a:r>
            <a:r>
              <a:rPr lang="en-US" altLang="zh-CN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A</a:t>
            </a: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能对角化</a:t>
            </a:r>
            <a:r>
              <a:rPr lang="en-US" altLang="zh-CN">
                <a:sym typeface="Symbol" panose="05050102010706020507" pitchFamily="18" charset="2"/>
              </a:rPr>
              <a:t>.</a:t>
            </a:r>
          </a:p>
        </p:txBody>
      </p:sp>
      <p:sp>
        <p:nvSpPr>
          <p:cNvPr id="18464" name="Rectangle 32">
            <a:extLst>
              <a:ext uri="{FF2B5EF4-FFF2-40B4-BE49-F238E27FC236}">
                <a16:creationId xmlns:a16="http://schemas.microsoft.com/office/drawing/2014/main" id="{87AEBB05-7CDD-E59D-465B-6C8B240C1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2700" y="1444625"/>
            <a:ext cx="10541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ym typeface="Symbol" panose="05050102010706020507" pitchFamily="18" charset="2"/>
              </a:rPr>
              <a:t>对于</a:t>
            </a:r>
          </a:p>
        </p:txBody>
      </p:sp>
      <p:sp>
        <p:nvSpPr>
          <p:cNvPr id="18465" name="Rectangle 33">
            <a:extLst>
              <a:ext uri="{FF2B5EF4-FFF2-40B4-BE49-F238E27FC236}">
                <a16:creationId xmlns:a16="http://schemas.microsoft.com/office/drawing/2014/main" id="{1F0C15C6-AA97-6042-42E0-37D5EDF7C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130425"/>
            <a:ext cx="76882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ym typeface="Symbol" panose="05050102010706020507" pitchFamily="18" charset="2"/>
              </a:rPr>
              <a:t>能对角化的矩阵，我们</a:t>
            </a:r>
            <a:r>
              <a:rPr lang="zh-CN" altLang="en-US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称求对角矩阵 </a:t>
            </a:r>
            <a:r>
              <a:rPr lang="zh-CN" altLang="en-US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</a:t>
            </a:r>
            <a:r>
              <a:rPr lang="zh-CN" altLang="en-US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和可逆</a:t>
            </a:r>
          </a:p>
        </p:txBody>
      </p:sp>
      <p:sp>
        <p:nvSpPr>
          <p:cNvPr id="18466" name="Rectangle 34">
            <a:extLst>
              <a:ext uri="{FF2B5EF4-FFF2-40B4-BE49-F238E27FC236}">
                <a16:creationId xmlns:a16="http://schemas.microsoft.com/office/drawing/2014/main" id="{99078602-E54F-EA03-5600-6F0980293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816225"/>
            <a:ext cx="77295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矩阵 </a:t>
            </a:r>
            <a:r>
              <a:rPr lang="en-US" altLang="zh-CN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P </a:t>
            </a:r>
            <a:r>
              <a:rPr lang="zh-CN" altLang="en-US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使 </a:t>
            </a:r>
            <a:r>
              <a:rPr lang="en-US" altLang="zh-CN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</a:t>
            </a:r>
            <a:r>
              <a:rPr lang="en-US" altLang="zh-CN" baseline="300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-</a:t>
            </a:r>
            <a:r>
              <a:rPr lang="en-US" altLang="zh-CN" baseline="300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AP</a:t>
            </a: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US" altLang="zh-CN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</a:t>
            </a: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的过程为把矩阵 </a:t>
            </a:r>
            <a:r>
              <a:rPr lang="en-US" altLang="zh-CN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A</a:t>
            </a: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对角化</a:t>
            </a:r>
            <a:r>
              <a:rPr lang="en-US" altLang="zh-CN"/>
              <a:t>.</a:t>
            </a:r>
          </a:p>
        </p:txBody>
      </p:sp>
      <p:sp>
        <p:nvSpPr>
          <p:cNvPr id="18467" name="Rectangle 35">
            <a:extLst>
              <a:ext uri="{FF2B5EF4-FFF2-40B4-BE49-F238E27FC236}">
                <a16:creationId xmlns:a16="http://schemas.microsoft.com/office/drawing/2014/main" id="{C5F0E0CE-275C-60B8-C621-8C33DFA36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502025"/>
            <a:ext cx="3130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ym typeface="Symbol" panose="05050102010706020507" pitchFamily="18" charset="2"/>
              </a:rPr>
              <a:t>由前面的讨论可知</a:t>
            </a:r>
            <a:r>
              <a:rPr lang="en-US" altLang="zh-CN">
                <a:sym typeface="Symbol" panose="05050102010706020507" pitchFamily="18" charset="2"/>
              </a:rPr>
              <a:t>,</a:t>
            </a:r>
          </a:p>
        </p:txBody>
      </p:sp>
      <p:sp>
        <p:nvSpPr>
          <p:cNvPr id="18468" name="Rectangle 36">
            <a:extLst>
              <a:ext uri="{FF2B5EF4-FFF2-40B4-BE49-F238E27FC236}">
                <a16:creationId xmlns:a16="http://schemas.microsoft.com/office/drawing/2014/main" id="{32FC2346-DEF9-A79E-A5FC-751C69F6F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2225" y="3502025"/>
            <a:ext cx="4778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  <a:sym typeface="Symbol" panose="05050102010706020507" pitchFamily="18" charset="2"/>
              </a:rPr>
              <a:t>当 </a:t>
            </a:r>
            <a:r>
              <a:rPr lang="en-US" altLang="zh-CN" i="1" dirty="0">
                <a:highlight>
                  <a:srgbClr val="FFFF00"/>
                </a:highlight>
                <a:sym typeface="Symbol" panose="05050102010706020507" pitchFamily="18" charset="2"/>
              </a:rPr>
              <a:t>A</a:t>
            </a:r>
            <a:r>
              <a:rPr lang="en-US" altLang="zh-CN" dirty="0">
                <a:highlight>
                  <a:srgbClr val="FFFF00"/>
                </a:highlight>
                <a:sym typeface="Symbol" panose="05050102010706020507" pitchFamily="18" charset="2"/>
              </a:rPr>
              <a:t> </a:t>
            </a:r>
            <a:r>
              <a:rPr lang="zh-CN" altLang="en-US" dirty="0">
                <a:highlight>
                  <a:srgbClr val="FFFF00"/>
                </a:highlight>
                <a:sym typeface="Symbol" panose="05050102010706020507" pitchFamily="18" charset="2"/>
              </a:rPr>
              <a:t>的特征方程没有重根时</a:t>
            </a:r>
            <a:r>
              <a:rPr lang="en-US" altLang="zh-CN" dirty="0">
                <a:highlight>
                  <a:srgbClr val="FFFF00"/>
                </a:highlight>
                <a:sym typeface="Symbol" panose="05050102010706020507" pitchFamily="18" charset="2"/>
              </a:rPr>
              <a:t>,</a:t>
            </a:r>
          </a:p>
        </p:txBody>
      </p:sp>
      <p:sp>
        <p:nvSpPr>
          <p:cNvPr id="18469" name="Rectangle 37">
            <a:extLst>
              <a:ext uri="{FF2B5EF4-FFF2-40B4-BE49-F238E27FC236}">
                <a16:creationId xmlns:a16="http://schemas.microsoft.com/office/drawing/2014/main" id="{89F34DEA-0298-2D51-804E-95BD32C9C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187825"/>
            <a:ext cx="29257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i="1">
                <a:sym typeface="Symbol" panose="05050102010706020507" pitchFamily="18" charset="2"/>
              </a:rPr>
              <a:t>A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一定能对角化</a:t>
            </a:r>
            <a:r>
              <a:rPr lang="en-US" altLang="zh-CN">
                <a:sym typeface="Symbol" panose="05050102010706020507" pitchFamily="18" charset="2"/>
              </a:rPr>
              <a:t>;</a:t>
            </a:r>
          </a:p>
        </p:txBody>
      </p:sp>
      <p:sp>
        <p:nvSpPr>
          <p:cNvPr id="18470" name="Rectangle 38">
            <a:extLst>
              <a:ext uri="{FF2B5EF4-FFF2-40B4-BE49-F238E27FC236}">
                <a16:creationId xmlns:a16="http://schemas.microsoft.com/office/drawing/2014/main" id="{28BCF44F-2183-CC50-4EBE-A572306F9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187825"/>
            <a:ext cx="5334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ym typeface="Symbol" panose="05050102010706020507" pitchFamily="18" charset="2"/>
              </a:rPr>
              <a:t>当 </a:t>
            </a:r>
            <a:r>
              <a:rPr lang="en-US" altLang="zh-CN" i="1">
                <a:sym typeface="Symbol" panose="05050102010706020507" pitchFamily="18" charset="2"/>
              </a:rPr>
              <a:t>A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的特征方程有重根时</a:t>
            </a:r>
            <a:r>
              <a:rPr lang="en-US" altLang="zh-CN">
                <a:sym typeface="Symbol" panose="05050102010706020507" pitchFamily="18" charset="2"/>
              </a:rPr>
              <a:t>,</a:t>
            </a:r>
            <a:r>
              <a:rPr lang="zh-CN" altLang="en-US">
                <a:sym typeface="Symbol" panose="05050102010706020507" pitchFamily="18" charset="2"/>
              </a:rPr>
              <a:t>这时</a:t>
            </a:r>
          </a:p>
        </p:txBody>
      </p:sp>
      <p:sp>
        <p:nvSpPr>
          <p:cNvPr id="18471" name="Rectangle 39">
            <a:extLst>
              <a:ext uri="{FF2B5EF4-FFF2-40B4-BE49-F238E27FC236}">
                <a16:creationId xmlns:a16="http://schemas.microsoft.com/office/drawing/2014/main" id="{EAC4EE2D-5F32-D3EA-17DE-E1EB92EB9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887913"/>
            <a:ext cx="7848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ym typeface="Symbol" panose="05050102010706020507" pitchFamily="18" charset="2"/>
              </a:rPr>
              <a:t>A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不一定有 </a:t>
            </a:r>
            <a:r>
              <a:rPr lang="en-US" altLang="zh-CN" b="0" i="1">
                <a:sym typeface="Symbol" panose="05050102010706020507" pitchFamily="18" charset="2"/>
              </a:rPr>
              <a:t>n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个线性无关的特征向量</a:t>
            </a:r>
            <a:r>
              <a:rPr lang="en-US" altLang="zh-CN">
                <a:sym typeface="Symbol" panose="05050102010706020507" pitchFamily="18" charset="2"/>
              </a:rPr>
              <a:t>,  </a:t>
            </a:r>
            <a:r>
              <a:rPr lang="zh-CN" altLang="en-US">
                <a:sym typeface="Symbol" panose="05050102010706020507" pitchFamily="18" charset="2"/>
              </a:rPr>
              <a:t>所以 </a:t>
            </a:r>
            <a:r>
              <a:rPr lang="en-US" altLang="zh-CN" i="1">
                <a:sym typeface="Symbol" panose="05050102010706020507" pitchFamily="18" charset="2"/>
              </a:rPr>
              <a:t>A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不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3" grpId="0" build="p" autoUpdateAnimBg="0" advAuto="0"/>
      <p:bldP spid="18462" grpId="0" build="p" autoUpdateAnimBg="0"/>
      <p:bldP spid="18463" grpId="0" build="p" autoUpdateAnimBg="0" advAuto="0"/>
      <p:bldP spid="18464" grpId="0" build="p" autoUpdateAnimBg="0"/>
      <p:bldP spid="18465" grpId="0" build="p" autoUpdateAnimBg="0" advAuto="0"/>
      <p:bldP spid="18466" grpId="0" build="p" autoUpdateAnimBg="0" advAuto="0"/>
      <p:bldP spid="18467" grpId="0" build="p" autoUpdateAnimBg="0"/>
      <p:bldP spid="18468" grpId="0" build="p" autoUpdateAnimBg="0"/>
      <p:bldP spid="18469" grpId="0" build="p" autoUpdateAnimBg="0" advAuto="0"/>
      <p:bldP spid="18470" grpId="0" build="p" autoUpdateAnimBg="0"/>
      <p:bldP spid="18471" grpId="0" build="p" autoUpdateAnimBg="0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6" name="Text Box 10">
            <a:extLst>
              <a:ext uri="{FF2B5EF4-FFF2-40B4-BE49-F238E27FC236}">
                <a16:creationId xmlns:a16="http://schemas.microsoft.com/office/drawing/2014/main" id="{03D18A41-EADF-8024-EA48-FCD810D3A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6088" y="5502275"/>
            <a:ext cx="3962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 i="1">
                <a:sym typeface="Symbol" panose="05050102010706020507" pitchFamily="18" charset="2"/>
              </a:rPr>
              <a:t>n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>
                <a:sym typeface="Symbol" panose="05050102010706020507" pitchFamily="18" charset="2"/>
              </a:rPr>
              <a:t> + </a:t>
            </a:r>
            <a:r>
              <a:rPr lang="en-US" altLang="zh-CN" b="0" i="1">
                <a:sym typeface="Symbol" panose="05050102010706020507" pitchFamily="18" charset="2"/>
              </a:rPr>
              <a:t>n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>
                <a:sym typeface="Symbol" panose="05050102010706020507" pitchFamily="18" charset="2"/>
              </a:rPr>
              <a:t> + </a:t>
            </a:r>
            <a:r>
              <a:rPr lang="en-US" altLang="zh-CN"/>
              <a:t>···</a:t>
            </a:r>
            <a:r>
              <a:rPr lang="en-US" altLang="zh-CN">
                <a:sym typeface="Symbol" panose="05050102010706020507" pitchFamily="18" charset="2"/>
              </a:rPr>
              <a:t> +</a:t>
            </a:r>
            <a:r>
              <a:rPr lang="en-US" altLang="zh-CN" i="1">
                <a:sym typeface="Symbol" panose="05050102010706020507" pitchFamily="18" charset="2"/>
              </a:rPr>
              <a:t> </a:t>
            </a:r>
            <a:r>
              <a:rPr lang="en-US" altLang="zh-CN" b="0" i="1">
                <a:sym typeface="Symbol" panose="05050102010706020507" pitchFamily="18" charset="2"/>
              </a:rPr>
              <a:t>n</a:t>
            </a:r>
            <a:r>
              <a:rPr lang="en-US" altLang="zh-CN" b="0" i="1" baseline="-25000">
                <a:sym typeface="Symbol" panose="05050102010706020507" pitchFamily="18" charset="2"/>
              </a:rPr>
              <a:t>s</a:t>
            </a:r>
            <a:r>
              <a:rPr lang="en-US" altLang="zh-CN">
                <a:sym typeface="Symbol" panose="05050102010706020507" pitchFamily="18" charset="2"/>
              </a:rPr>
              <a:t> =</a:t>
            </a:r>
            <a:r>
              <a:rPr lang="en-US" altLang="zh-CN" i="1">
                <a:sym typeface="Symbol" panose="05050102010706020507" pitchFamily="18" charset="2"/>
              </a:rPr>
              <a:t> </a:t>
            </a:r>
            <a:r>
              <a:rPr lang="en-US" altLang="zh-CN" b="0" i="1">
                <a:sym typeface="Symbol" panose="05050102010706020507" pitchFamily="18" charset="2"/>
              </a:rPr>
              <a:t>n</a:t>
            </a:r>
            <a:r>
              <a:rPr lang="en-US" altLang="zh-CN">
                <a:sym typeface="Symbol" panose="05050102010706020507" pitchFamily="18" charset="2"/>
              </a:rPr>
              <a:t>.       </a:t>
            </a:r>
          </a:p>
        </p:txBody>
      </p:sp>
      <p:sp>
        <p:nvSpPr>
          <p:cNvPr id="19488" name="Rectangle 32">
            <a:extLst>
              <a:ext uri="{FF2B5EF4-FFF2-40B4-BE49-F238E27FC236}">
                <a16:creationId xmlns:a16="http://schemas.microsoft.com/office/drawing/2014/main" id="{A2C84AE7-3AFE-3257-5BA8-2A25C2A10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588" y="819150"/>
            <a:ext cx="5486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三、矩阵对角化的步骤</a:t>
            </a:r>
          </a:p>
        </p:txBody>
      </p:sp>
      <p:sp>
        <p:nvSpPr>
          <p:cNvPr id="19489" name="Rectangle 33">
            <a:extLst>
              <a:ext uri="{FF2B5EF4-FFF2-40B4-BE49-F238E27FC236}">
                <a16:creationId xmlns:a16="http://schemas.microsoft.com/office/drawing/2014/main" id="{00063016-13C0-58FA-E372-A8E063729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213" y="2038350"/>
            <a:ext cx="82057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设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zh-CN" altLang="en-US"/>
              <a:t>阶方阵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zh-CN" altLang="en-US"/>
              <a:t>可对角化，则把 </a:t>
            </a:r>
            <a:r>
              <a:rPr lang="en-US" altLang="zh-CN" i="1"/>
              <a:t>A</a:t>
            </a:r>
            <a:r>
              <a:rPr lang="zh-CN" altLang="en-US"/>
              <a:t>对角化的步骤如</a:t>
            </a:r>
          </a:p>
        </p:txBody>
      </p:sp>
      <p:sp>
        <p:nvSpPr>
          <p:cNvPr id="19490" name="Rectangle 34">
            <a:extLst>
              <a:ext uri="{FF2B5EF4-FFF2-40B4-BE49-F238E27FC236}">
                <a16:creationId xmlns:a16="http://schemas.microsoft.com/office/drawing/2014/main" id="{EDA8764E-709E-16B2-8D5A-AF2759E8A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8" y="2724150"/>
            <a:ext cx="898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下：</a:t>
            </a:r>
          </a:p>
        </p:txBody>
      </p:sp>
      <p:sp>
        <p:nvSpPr>
          <p:cNvPr id="19491" name="Rectangle 35">
            <a:extLst>
              <a:ext uri="{FF2B5EF4-FFF2-40B4-BE49-F238E27FC236}">
                <a16:creationId xmlns:a16="http://schemas.microsoft.com/office/drawing/2014/main" id="{50F7ABE3-E73D-F318-1FB5-AD1C5CF1F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300" y="3409950"/>
            <a:ext cx="8140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步骤 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/>
              <a:t> </a:t>
            </a:r>
            <a:r>
              <a:rPr lang="zh-CN" altLang="en-US"/>
              <a:t>：求出矩阵 </a:t>
            </a:r>
            <a:r>
              <a:rPr lang="en-US" altLang="zh-CN" i="1"/>
              <a:t>A</a:t>
            </a:r>
            <a:r>
              <a:rPr lang="en-US" altLang="zh-CN"/>
              <a:t>  </a:t>
            </a:r>
            <a:r>
              <a:rPr lang="zh-CN" altLang="en-US"/>
              <a:t>的所有特征值，设 </a:t>
            </a:r>
            <a:r>
              <a:rPr lang="en-US" altLang="zh-CN" i="1"/>
              <a:t>A </a:t>
            </a:r>
            <a:r>
              <a:rPr lang="zh-CN" altLang="en-US"/>
              <a:t>有 </a:t>
            </a:r>
            <a:r>
              <a:rPr lang="en-US" altLang="zh-CN" b="0" i="1"/>
              <a:t>s</a:t>
            </a:r>
            <a:r>
              <a:rPr lang="en-US" altLang="zh-CN" i="1"/>
              <a:t>  </a:t>
            </a:r>
            <a:r>
              <a:rPr lang="zh-CN" altLang="en-US"/>
              <a:t>个</a:t>
            </a:r>
          </a:p>
        </p:txBody>
      </p:sp>
      <p:sp>
        <p:nvSpPr>
          <p:cNvPr id="19492" name="Rectangle 36">
            <a:extLst>
              <a:ext uri="{FF2B5EF4-FFF2-40B4-BE49-F238E27FC236}">
                <a16:creationId xmlns:a16="http://schemas.microsoft.com/office/drawing/2014/main" id="{BD2762EE-AE0A-0499-01F6-4227391AC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8" y="4110038"/>
            <a:ext cx="90154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不同的特征值  </a:t>
            </a:r>
            <a:r>
              <a:rPr lang="zh-CN" altLang="en-US" b="0" i="1"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sym typeface="Symbol" panose="05050102010706020507" pitchFamily="18" charset="2"/>
              </a:rPr>
              <a:t>1 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 b="0" i="1"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sym typeface="Symbol" panose="05050102010706020507" pitchFamily="18" charset="2"/>
              </a:rPr>
              <a:t>2 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/>
              <a:t>···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 b="0" i="1">
                <a:sym typeface="Symbol" panose="05050102010706020507" pitchFamily="18" charset="2"/>
              </a:rPr>
              <a:t></a:t>
            </a:r>
            <a:r>
              <a:rPr lang="en-US" altLang="zh-CN" b="0" i="1" baseline="-25000">
                <a:sym typeface="Symbol" panose="05050102010706020507" pitchFamily="18" charset="2"/>
              </a:rPr>
              <a:t>s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，它们的重数分别为 </a:t>
            </a:r>
          </a:p>
        </p:txBody>
      </p:sp>
      <p:sp>
        <p:nvSpPr>
          <p:cNvPr id="19493" name="Rectangle 37">
            <a:extLst>
              <a:ext uri="{FF2B5EF4-FFF2-40B4-BE49-F238E27FC236}">
                <a16:creationId xmlns:a16="http://schemas.microsoft.com/office/drawing/2014/main" id="{FE1D5320-E10E-BB27-16AC-F3330B574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675" y="4816475"/>
            <a:ext cx="24272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 i="1">
                <a:sym typeface="Symbol" panose="05050102010706020507" pitchFamily="18" charset="2"/>
              </a:rPr>
              <a:t>n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 b="0" i="1">
                <a:sym typeface="Symbol" panose="05050102010706020507" pitchFamily="18" charset="2"/>
              </a:rPr>
              <a:t>n</a:t>
            </a:r>
            <a:r>
              <a:rPr lang="en-US" altLang="zh-CN" baseline="-25000">
                <a:sym typeface="Symbol" panose="05050102010706020507" pitchFamily="18" charset="2"/>
              </a:rPr>
              <a:t>2 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/>
              <a:t>···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 b="0" i="1">
                <a:sym typeface="Symbol" panose="05050102010706020507" pitchFamily="18" charset="2"/>
              </a:rPr>
              <a:t>n</a:t>
            </a:r>
            <a:r>
              <a:rPr lang="en-US" altLang="zh-CN" b="0" i="1" baseline="-25000">
                <a:sym typeface="Symbol" panose="05050102010706020507" pitchFamily="18" charset="2"/>
              </a:rPr>
              <a:t>s</a:t>
            </a:r>
            <a:r>
              <a:rPr lang="en-US" altLang="zh-CN" baseline="30000">
                <a:sym typeface="Symbol" panose="05050102010706020507" pitchFamily="18" charset="2"/>
              </a:rPr>
              <a:t> </a:t>
            </a:r>
            <a:r>
              <a:rPr lang="en-US" altLang="zh-CN">
                <a:sym typeface="Symbol" panose="05050102010706020507" pitchFamily="18" charset="2"/>
              </a:rPr>
              <a:t>,</a:t>
            </a:r>
            <a:r>
              <a:rPr lang="en-US" altLang="zh-CN" i="1">
                <a:sym typeface="Symbol" panose="05050102010706020507" pitchFamily="18" charset="2"/>
              </a:rPr>
              <a:t> </a:t>
            </a:r>
            <a:endParaRPr lang="en-US" altLang="zh-CN">
              <a:sym typeface="Symbol" panose="05050102010706020507" pitchFamily="18" charset="2"/>
            </a:endParaRPr>
          </a:p>
        </p:txBody>
      </p:sp>
      <p:sp>
        <p:nvSpPr>
          <p:cNvPr id="19494" name="Rectangle 38">
            <a:extLst>
              <a:ext uri="{FF2B5EF4-FFF2-40B4-BE49-F238E27FC236}">
                <a16:creationId xmlns:a16="http://schemas.microsoft.com/office/drawing/2014/main" id="{81D42734-1A85-D1B0-78C7-40DA72405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5491163"/>
            <a:ext cx="5413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ym typeface="Symbol" panose="05050102010706020507" pitchFamily="18" charset="2"/>
              </a:rPr>
              <a:t>有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6" grpId="0" build="p" autoUpdateAnimBg="0" advAuto="0"/>
      <p:bldP spid="19489" grpId="0" build="p" autoUpdateAnimBg="0"/>
      <p:bldP spid="19490" grpId="0" build="p" autoUpdateAnimBg="0" advAuto="0"/>
      <p:bldP spid="19491" grpId="0" build="p" autoUpdateAnimBg="0"/>
      <p:bldP spid="19492" grpId="0" build="p" autoUpdateAnimBg="0" advAuto="0"/>
      <p:bldP spid="19493" grpId="0" build="p" autoUpdateAnimBg="0" advAuto="0"/>
      <p:bldP spid="1949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0" name="Rectangle 10">
            <a:extLst>
              <a:ext uri="{FF2B5EF4-FFF2-40B4-BE49-F238E27FC236}">
                <a16:creationId xmlns:a16="http://schemas.microsoft.com/office/drawing/2014/main" id="{446D88C4-5A02-4A2A-512B-BD208EE37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250" y="873125"/>
            <a:ext cx="8413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步骤 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2 :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对 </a:t>
            </a:r>
            <a:r>
              <a:rPr lang="en-US" altLang="zh-CN" i="1">
                <a:sym typeface="Symbol" panose="05050102010706020507" pitchFamily="18" charset="2"/>
              </a:rPr>
              <a:t>A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的每个特征值 </a:t>
            </a:r>
            <a:r>
              <a:rPr lang="zh-CN" altLang="en-US" b="0" i="1">
                <a:sym typeface="Symbol" panose="05050102010706020507" pitchFamily="18" charset="2"/>
              </a:rPr>
              <a:t></a:t>
            </a:r>
            <a:r>
              <a:rPr lang="en-US" altLang="zh-CN" b="0" i="1" baseline="-25000">
                <a:sym typeface="Symbol" panose="05050102010706020507" pitchFamily="18" charset="2"/>
              </a:rPr>
              <a:t>i</a:t>
            </a:r>
            <a:r>
              <a:rPr lang="en-US" altLang="zh-CN">
                <a:sym typeface="Symbol" panose="05050102010706020507" pitchFamily="18" charset="2"/>
              </a:rPr>
              <a:t> ,</a:t>
            </a:r>
            <a:r>
              <a:rPr lang="zh-CN" altLang="en-US">
                <a:sym typeface="Symbol" panose="05050102010706020507" pitchFamily="18" charset="2"/>
              </a:rPr>
              <a:t>求</a:t>
            </a:r>
            <a:r>
              <a:rPr lang="en-US" altLang="zh-CN">
                <a:sym typeface="Symbol" panose="05050102010706020507" pitchFamily="18" charset="2"/>
              </a:rPr>
              <a:t>(</a:t>
            </a:r>
            <a:r>
              <a:rPr lang="en-US" altLang="zh-CN" i="1">
                <a:sym typeface="Symbol" panose="05050102010706020507" pitchFamily="18" charset="2"/>
              </a:rPr>
              <a:t>A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en-US" altLang="zh-CN">
                <a:latin typeface="黑体" panose="02010609060101010101" pitchFamily="49" charset="-122"/>
                <a:sym typeface="Symbol" panose="05050102010706020507" pitchFamily="18" charset="2"/>
              </a:rPr>
              <a:t>-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en-US" altLang="zh-CN" b="0" i="1">
                <a:sym typeface="Symbol" panose="05050102010706020507" pitchFamily="18" charset="2"/>
              </a:rPr>
              <a:t></a:t>
            </a:r>
            <a:r>
              <a:rPr lang="en-US" altLang="zh-CN" b="0" i="1" baseline="-25000">
                <a:sym typeface="Symbol" panose="05050102010706020507" pitchFamily="18" charset="2"/>
              </a:rPr>
              <a:t>i</a:t>
            </a:r>
            <a:r>
              <a:rPr lang="en-US" altLang="zh-CN" i="1">
                <a:sym typeface="Symbol" panose="05050102010706020507" pitchFamily="18" charset="2"/>
              </a:rPr>
              <a:t>E</a:t>
            </a:r>
            <a:r>
              <a:rPr lang="en-US" altLang="zh-CN">
                <a:sym typeface="Symbol" panose="05050102010706020507" pitchFamily="18" charset="2"/>
              </a:rPr>
              <a:t>)</a:t>
            </a:r>
            <a:r>
              <a:rPr lang="en-US" altLang="zh-CN" i="1">
                <a:sym typeface="Symbol" panose="05050102010706020507" pitchFamily="18" charset="2"/>
              </a:rPr>
              <a:t>x </a:t>
            </a:r>
            <a:r>
              <a:rPr lang="en-US" altLang="zh-CN">
                <a:sym typeface="Symbol" panose="05050102010706020507" pitchFamily="18" charset="2"/>
              </a:rPr>
              <a:t>= 0 </a:t>
            </a:r>
            <a:r>
              <a:rPr lang="zh-CN" altLang="en-US">
                <a:sym typeface="Symbol" panose="05050102010706020507" pitchFamily="18" charset="2"/>
              </a:rPr>
              <a:t>的基</a:t>
            </a:r>
          </a:p>
        </p:txBody>
      </p:sp>
      <p:sp>
        <p:nvSpPr>
          <p:cNvPr id="35851" name="Rectangle 11">
            <a:extLst>
              <a:ext uri="{FF2B5EF4-FFF2-40B4-BE49-F238E27FC236}">
                <a16:creationId xmlns:a16="http://schemas.microsoft.com/office/drawing/2014/main" id="{0F11C3E5-F304-83B3-8D6C-545F973CA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1635125"/>
            <a:ext cx="21478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ym typeface="Symbol" panose="05050102010706020507" pitchFamily="18" charset="2"/>
              </a:rPr>
              <a:t>础解系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zh-CN" altLang="en-US">
                <a:sym typeface="Symbol" panose="05050102010706020507" pitchFamily="18" charset="2"/>
              </a:rPr>
              <a:t>设为</a:t>
            </a:r>
          </a:p>
        </p:txBody>
      </p:sp>
      <p:graphicFrame>
        <p:nvGraphicFramePr>
          <p:cNvPr id="35852" name="Object 12">
            <a:extLst>
              <a:ext uri="{FF2B5EF4-FFF2-40B4-BE49-F238E27FC236}">
                <a16:creationId xmlns:a16="http://schemas.microsoft.com/office/drawing/2014/main" id="{B38877FB-2524-2B92-478A-8766D3A9DE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68538" y="1557338"/>
          <a:ext cx="38862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015920" imgH="241200" progId="Equation.3">
                  <p:embed/>
                </p:oleObj>
              </mc:Choice>
              <mc:Fallback>
                <p:oleObj name="公式" r:id="rId2" imgW="1015920" imgH="241200" progId="Equation.3">
                  <p:embed/>
                  <p:pic>
                    <p:nvPicPr>
                      <p:cNvPr id="35852" name="Object 12">
                        <a:extLst>
                          <a:ext uri="{FF2B5EF4-FFF2-40B4-BE49-F238E27FC236}">
                            <a16:creationId xmlns:a16="http://schemas.microsoft.com/office/drawing/2014/main" id="{B38877FB-2524-2B92-478A-8766D3A9DE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1557338"/>
                        <a:ext cx="3886200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3" name="Text Box 13">
            <a:extLst>
              <a:ext uri="{FF2B5EF4-FFF2-40B4-BE49-F238E27FC236}">
                <a16:creationId xmlns:a16="http://schemas.microsoft.com/office/drawing/2014/main" id="{D79E7CA7-3F52-2CA4-E714-25AA92D20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2289175"/>
            <a:ext cx="4791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以这些向量为列构造矩阵</a:t>
            </a:r>
          </a:p>
        </p:txBody>
      </p:sp>
      <p:graphicFrame>
        <p:nvGraphicFramePr>
          <p:cNvPr id="35855" name="Object 15">
            <a:extLst>
              <a:ext uri="{FF2B5EF4-FFF2-40B4-BE49-F238E27FC236}">
                <a16:creationId xmlns:a16="http://schemas.microsoft.com/office/drawing/2014/main" id="{0A39B1E5-8B53-D16C-8878-9FF0DCF511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0" y="3187700"/>
          <a:ext cx="846772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14520" imgH="241200" progId="Equation.3">
                  <p:embed/>
                </p:oleObj>
              </mc:Choice>
              <mc:Fallback>
                <p:oleObj name="Equation" r:id="rId4" imgW="3314520" imgH="241200" progId="Equation.3">
                  <p:embed/>
                  <p:pic>
                    <p:nvPicPr>
                      <p:cNvPr id="35855" name="Object 15">
                        <a:extLst>
                          <a:ext uri="{FF2B5EF4-FFF2-40B4-BE49-F238E27FC236}">
                            <a16:creationId xmlns:a16="http://schemas.microsoft.com/office/drawing/2014/main" id="{0A39B1E5-8B53-D16C-8878-9FF0DCF511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187700"/>
                        <a:ext cx="8467725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56" name="Object 16">
            <a:extLst>
              <a:ext uri="{FF2B5EF4-FFF2-40B4-BE49-F238E27FC236}">
                <a16:creationId xmlns:a16="http://schemas.microsoft.com/office/drawing/2014/main" id="{B4F19F49-519A-E9B4-C0A6-5B2CF11B02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0" y="4149725"/>
          <a:ext cx="6983413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14600" imgH="406080" progId="Equation.3">
                  <p:embed/>
                </p:oleObj>
              </mc:Choice>
              <mc:Fallback>
                <p:oleObj name="Equation" r:id="rId6" imgW="2514600" imgH="406080" progId="Equation.3">
                  <p:embed/>
                  <p:pic>
                    <p:nvPicPr>
                      <p:cNvPr id="35856" name="Object 16">
                        <a:extLst>
                          <a:ext uri="{FF2B5EF4-FFF2-40B4-BE49-F238E27FC236}">
                            <a16:creationId xmlns:a16="http://schemas.microsoft.com/office/drawing/2014/main" id="{B4F19F49-519A-E9B4-C0A6-5B2CF11B02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149725"/>
                        <a:ext cx="6983413" cy="1217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908" name="Rectangle 68">
            <a:extLst>
              <a:ext uri="{FF2B5EF4-FFF2-40B4-BE49-F238E27FC236}">
                <a16:creationId xmlns:a16="http://schemas.microsoft.com/office/drawing/2014/main" id="{A1E92259-2D2D-D819-21AE-3AAA5723D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2188" y="1616075"/>
            <a:ext cx="30718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(</a:t>
            </a:r>
            <a:r>
              <a:rPr lang="en-US" altLang="zh-CN" i="1"/>
              <a:t> </a:t>
            </a:r>
            <a:r>
              <a:rPr lang="en-US" altLang="zh-CN" b="0" i="1"/>
              <a:t>i</a:t>
            </a:r>
            <a:r>
              <a:rPr lang="en-US" altLang="zh-CN"/>
              <a:t> = 1, 2, ··· , </a:t>
            </a:r>
            <a:r>
              <a:rPr lang="en-US" altLang="zh-CN" b="0" i="1"/>
              <a:t>s </a:t>
            </a:r>
            <a:r>
              <a:rPr lang="en-US" altLang="zh-CN"/>
              <a:t>) .</a:t>
            </a:r>
          </a:p>
        </p:txBody>
      </p:sp>
      <p:sp>
        <p:nvSpPr>
          <p:cNvPr id="35909" name="Rectangle 69">
            <a:extLst>
              <a:ext uri="{FF2B5EF4-FFF2-40B4-BE49-F238E27FC236}">
                <a16:creationId xmlns:a16="http://schemas.microsoft.com/office/drawing/2014/main" id="{7921D437-3589-2F0E-8A17-1207BD19B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5430838"/>
            <a:ext cx="3581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则 </a:t>
            </a:r>
            <a:r>
              <a:rPr lang="en-US" altLang="zh-CN" i="1"/>
              <a:t>P</a:t>
            </a:r>
            <a:r>
              <a:rPr lang="en-US" altLang="zh-CN" baseline="30000">
                <a:latin typeface="黑体" panose="02010609060101010101" pitchFamily="49" charset="-122"/>
              </a:rPr>
              <a:t>-</a:t>
            </a:r>
            <a:r>
              <a:rPr lang="en-US" altLang="zh-CN" baseline="30000"/>
              <a:t>1</a:t>
            </a:r>
            <a:r>
              <a:rPr lang="en-US" altLang="zh-CN" i="1"/>
              <a:t>AP</a:t>
            </a:r>
            <a:r>
              <a:rPr lang="en-US" altLang="zh-CN"/>
              <a:t> = </a:t>
            </a:r>
            <a:r>
              <a:rPr lang="en-US" altLang="zh-CN" i="1">
                <a:sym typeface="Symbol" panose="05050102010706020507" pitchFamily="18" charset="2"/>
              </a:rPr>
              <a:t></a:t>
            </a:r>
            <a:r>
              <a:rPr lang="en-US" altLang="zh-CN">
                <a:sym typeface="Symbol" panose="05050102010706020507" pitchFamily="18" charset="2"/>
              </a:rPr>
              <a:t> .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5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9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50" grpId="0" autoUpdateAnimBg="0"/>
      <p:bldP spid="35851" grpId="0" build="p" autoUpdateAnimBg="0" advAuto="0"/>
      <p:bldP spid="35853" grpId="0" build="p" autoUpdateAnimBg="0" advAuto="0"/>
      <p:bldP spid="35909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6" name="Text Box 16">
            <a:extLst>
              <a:ext uri="{FF2B5EF4-FFF2-40B4-BE49-F238E27FC236}">
                <a16:creationId xmlns:a16="http://schemas.microsoft.com/office/drawing/2014/main" id="{114E77B1-2A6C-9C74-BD21-F36C92CE32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2971800"/>
            <a:ext cx="7772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ym typeface="Symbol" panose="05050102010706020507" pitchFamily="18" charset="2"/>
              </a:rPr>
              <a:t>上的元素</a:t>
            </a:r>
            <a:r>
              <a:rPr lang="en-US" altLang="zh-CN">
                <a:sym typeface="Symbol" panose="05050102010706020507" pitchFamily="18" charset="2"/>
              </a:rPr>
              <a:t>( </a:t>
            </a:r>
            <a:r>
              <a:rPr lang="en-US" altLang="zh-CN" i="1">
                <a:sym typeface="Symbol" panose="05050102010706020507" pitchFamily="18" charset="2"/>
              </a:rPr>
              <a:t>A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的特征值 </a:t>
            </a:r>
            <a:r>
              <a:rPr lang="en-US" altLang="zh-CN">
                <a:sym typeface="Symbol" panose="05050102010706020507" pitchFamily="18" charset="2"/>
              </a:rPr>
              <a:t>) </a:t>
            </a:r>
            <a:r>
              <a:rPr lang="zh-CN" altLang="en-US">
                <a:sym typeface="Symbol" panose="05050102010706020507" pitchFamily="18" charset="2"/>
              </a:rPr>
              <a:t>之间的对应关系</a:t>
            </a:r>
            <a:r>
              <a:rPr lang="en-US" altLang="zh-CN">
                <a:sym typeface="Symbol" panose="05050102010706020507" pitchFamily="18" charset="2"/>
              </a:rPr>
              <a:t>.</a:t>
            </a:r>
          </a:p>
        </p:txBody>
      </p:sp>
      <p:sp>
        <p:nvSpPr>
          <p:cNvPr id="20516" name="Rectangle 36">
            <a:extLst>
              <a:ext uri="{FF2B5EF4-FFF2-40B4-BE49-F238E27FC236}">
                <a16:creationId xmlns:a16="http://schemas.microsoft.com/office/drawing/2014/main" id="{647A5053-8909-5195-60FF-5CE8047A3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213" y="2209800"/>
            <a:ext cx="7010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ym typeface="Symbol" panose="05050102010706020507" pitchFamily="18" charset="2"/>
              </a:rPr>
              <a:t>要注意矩阵 </a:t>
            </a:r>
            <a:r>
              <a:rPr lang="en-US" altLang="zh-CN" i="1">
                <a:sym typeface="Symbol" panose="05050102010706020507" pitchFamily="18" charset="2"/>
              </a:rPr>
              <a:t>P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的列与对角矩阵 </a:t>
            </a:r>
            <a:r>
              <a:rPr lang="zh-CN" altLang="en-US" i="1">
                <a:sym typeface="Symbol" panose="05050102010706020507" pitchFamily="18" charset="2"/>
              </a:rPr>
              <a:t></a:t>
            </a:r>
            <a:r>
              <a:rPr lang="zh-CN" altLang="en-US">
                <a:sym typeface="Symbol" panose="05050102010706020507" pitchFamily="18" charset="2"/>
              </a:rPr>
              <a:t> 主对角线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6" grpId="0" build="p" autoUpdateAnimBg="0" advAuto="0"/>
      <p:bldP spid="20516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4" name="Text Box 10">
            <a:extLst>
              <a:ext uri="{FF2B5EF4-FFF2-40B4-BE49-F238E27FC236}">
                <a16:creationId xmlns:a16="http://schemas.microsoft.com/office/drawing/2014/main" id="{482668A3-ED63-5D63-F37B-AF22437CF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176338"/>
            <a:ext cx="30622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10</a:t>
            </a:r>
            <a:r>
              <a:rPr lang="en-US" altLang="zh-CN" dirty="0"/>
              <a:t>   </a:t>
            </a:r>
            <a:r>
              <a:rPr lang="zh-CN" altLang="en-US" dirty="0"/>
              <a:t>设有矩阵</a:t>
            </a:r>
          </a:p>
        </p:txBody>
      </p:sp>
      <p:graphicFrame>
        <p:nvGraphicFramePr>
          <p:cNvPr id="21515" name="Object 11">
            <a:hlinkClick r:id="" action="ppaction://ole?verb=0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DD75906D-FF95-F836-CDDD-49F291903F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680953"/>
              </p:ext>
            </p:extLst>
          </p:nvPr>
        </p:nvGraphicFramePr>
        <p:xfrm>
          <a:off x="3505200" y="652463"/>
          <a:ext cx="2843213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04840" imgH="685800" progId="Equation.DSMT4">
                  <p:embed/>
                </p:oleObj>
              </mc:Choice>
              <mc:Fallback>
                <p:oleObj name="Equation" r:id="rId2" imgW="1104840" imgH="685800" progId="Equation.DSMT4">
                  <p:embed/>
                  <p:pic>
                    <p:nvPicPr>
                      <p:cNvPr id="21515" name="Object 11">
                        <a:hlinkClick r:id="" action="ppaction://ole?verb=0" highlightClick="1"/>
                        <a:hlinkHover r:id="" action="ppaction://macro?name=Macro1" highlightClick="1"/>
                        <a:extLst>
                          <a:ext uri="{FF2B5EF4-FFF2-40B4-BE49-F238E27FC236}">
                            <a16:creationId xmlns:a16="http://schemas.microsoft.com/office/drawing/2014/main" id="{DD75906D-FF95-F836-CDDD-49F291903F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652463"/>
                        <a:ext cx="2843213" cy="1765300"/>
                      </a:xfrm>
                      <a:prstGeom prst="rect">
                        <a:avLst/>
                      </a:prstGeom>
                      <a:solidFill>
                        <a:srgbClr val="FFFFFF">
                          <a:alpha val="5000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6" name="Text Box 12">
            <a:extLst>
              <a:ext uri="{FF2B5EF4-FFF2-40B4-BE49-F238E27FC236}">
                <a16:creationId xmlns:a16="http://schemas.microsoft.com/office/drawing/2014/main" id="{38FFA541-0924-E32E-8CB8-BEB64ECE5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2505075"/>
            <a:ext cx="9002712" cy="244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(1)</a:t>
            </a:r>
            <a:r>
              <a:rPr lang="en-US" altLang="zh-CN" dirty="0"/>
              <a:t>   </a:t>
            </a:r>
            <a:r>
              <a:rPr lang="zh-CN" altLang="en-US" dirty="0"/>
              <a:t>问矩阵 </a:t>
            </a:r>
            <a:r>
              <a:rPr lang="en-US" altLang="zh-CN" i="1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是否可对角化</a:t>
            </a:r>
            <a:r>
              <a:rPr lang="en-US" altLang="zh-CN" dirty="0"/>
              <a:t>, </a:t>
            </a:r>
            <a:r>
              <a:rPr lang="zh-CN" altLang="en-US" dirty="0"/>
              <a:t>若能</a:t>
            </a:r>
            <a:r>
              <a:rPr lang="en-US" altLang="zh-CN" dirty="0"/>
              <a:t>, </a:t>
            </a:r>
            <a:r>
              <a:rPr lang="zh-CN" altLang="en-US" dirty="0"/>
              <a:t>试求可逆矩阵 </a:t>
            </a:r>
          </a:p>
          <a:p>
            <a:pPr>
              <a:spcBef>
                <a:spcPct val="50000"/>
              </a:spcBef>
            </a:pPr>
            <a:r>
              <a:rPr lang="en-US" altLang="zh-CN" i="1" dirty="0"/>
              <a:t>P </a:t>
            </a:r>
            <a:r>
              <a:rPr lang="zh-CN" altLang="en-US" dirty="0"/>
              <a:t>和对角矩阵</a:t>
            </a:r>
            <a:r>
              <a:rPr lang="zh-CN" altLang="en-US" i="1" dirty="0"/>
              <a:t> </a:t>
            </a:r>
            <a:r>
              <a:rPr lang="zh-CN" altLang="en-US" i="1" dirty="0">
                <a:sym typeface="Symbol" panose="05050102010706020507" pitchFamily="18" charset="2"/>
              </a:rPr>
              <a:t></a:t>
            </a:r>
            <a:r>
              <a:rPr lang="zh-CN" altLang="en-US" dirty="0">
                <a:sym typeface="Symbol" panose="05050102010706020507" pitchFamily="18" charset="2"/>
              </a:rPr>
              <a:t> </a:t>
            </a:r>
            <a:r>
              <a:rPr lang="en-US" altLang="zh-CN" dirty="0">
                <a:sym typeface="Symbol" panose="05050102010706020507" pitchFamily="18" charset="2"/>
              </a:rPr>
              <a:t>, </a:t>
            </a:r>
            <a:r>
              <a:rPr lang="zh-CN" altLang="en-US" dirty="0">
                <a:sym typeface="Symbol" panose="05050102010706020507" pitchFamily="18" charset="2"/>
              </a:rPr>
              <a:t>使 </a:t>
            </a:r>
            <a:r>
              <a:rPr lang="en-US" altLang="zh-CN" i="1" dirty="0">
                <a:sym typeface="Symbol" panose="05050102010706020507" pitchFamily="18" charset="2"/>
              </a:rPr>
              <a:t>P</a:t>
            </a:r>
            <a:r>
              <a:rPr lang="en-US" altLang="zh-CN" baseline="30000" dirty="0">
                <a:latin typeface="黑体" panose="02010609060101010101" pitchFamily="49" charset="-122"/>
                <a:sym typeface="Symbol" panose="05050102010706020507" pitchFamily="18" charset="2"/>
              </a:rPr>
              <a:t>-</a:t>
            </a:r>
            <a:r>
              <a:rPr lang="en-US" altLang="zh-CN" baseline="30000" dirty="0">
                <a:sym typeface="Symbol" panose="05050102010706020507" pitchFamily="18" charset="2"/>
              </a:rPr>
              <a:t>1</a:t>
            </a:r>
            <a:r>
              <a:rPr lang="en-US" altLang="zh-CN" i="1" dirty="0">
                <a:sym typeface="Symbol" panose="05050102010706020507" pitchFamily="18" charset="2"/>
              </a:rPr>
              <a:t>AP</a:t>
            </a:r>
            <a:r>
              <a:rPr lang="en-US" altLang="zh-CN" dirty="0">
                <a:sym typeface="Symbol" panose="05050102010706020507" pitchFamily="18" charset="2"/>
              </a:rPr>
              <a:t> = </a:t>
            </a:r>
            <a:r>
              <a:rPr lang="en-US" altLang="zh-CN" i="1" dirty="0">
                <a:sym typeface="Symbol" panose="05050102010706020507" pitchFamily="18" charset="2"/>
              </a:rPr>
              <a:t></a:t>
            </a:r>
            <a:r>
              <a:rPr lang="en-US" altLang="zh-CN" dirty="0">
                <a:sym typeface="Symbol" panose="05050102010706020507" pitchFamily="18" charset="2"/>
              </a:rPr>
              <a:t> . 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ym typeface="Symbol" panose="05050102010706020507" pitchFamily="18" charset="2"/>
              </a:rPr>
              <a:t>        </a:t>
            </a:r>
            <a:r>
              <a:rPr lang="en-US" altLang="zh-CN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(2)</a:t>
            </a:r>
            <a:r>
              <a:rPr lang="en-US" altLang="zh-CN" dirty="0">
                <a:sym typeface="Symbol" panose="05050102010706020507" pitchFamily="18" charset="2"/>
              </a:rPr>
              <a:t>   </a:t>
            </a:r>
            <a:r>
              <a:rPr lang="zh-CN" altLang="en-US" dirty="0">
                <a:sym typeface="Symbol" panose="05050102010706020507" pitchFamily="18" charset="2"/>
              </a:rPr>
              <a:t>使 </a:t>
            </a:r>
            <a:r>
              <a:rPr lang="en-US" altLang="zh-CN" i="1" dirty="0">
                <a:sym typeface="Symbol" panose="05050102010706020507" pitchFamily="18" charset="2"/>
              </a:rPr>
              <a:t>P</a:t>
            </a:r>
            <a:r>
              <a:rPr lang="en-US" altLang="zh-CN" baseline="30000" dirty="0">
                <a:latin typeface="黑体" panose="02010609060101010101" pitchFamily="49" charset="-122"/>
                <a:sym typeface="Symbol" panose="05050102010706020507" pitchFamily="18" charset="2"/>
              </a:rPr>
              <a:t>-</a:t>
            </a:r>
            <a:r>
              <a:rPr lang="en-US" altLang="zh-CN" baseline="30000" dirty="0">
                <a:sym typeface="Symbol" panose="05050102010706020507" pitchFamily="18" charset="2"/>
              </a:rPr>
              <a:t>1</a:t>
            </a:r>
            <a:r>
              <a:rPr lang="en-US" altLang="zh-CN" i="1" dirty="0">
                <a:sym typeface="Symbol" panose="05050102010706020507" pitchFamily="18" charset="2"/>
              </a:rPr>
              <a:t>AP</a:t>
            </a:r>
            <a:r>
              <a:rPr lang="en-US" altLang="zh-CN" dirty="0">
                <a:sym typeface="Symbol" panose="05050102010706020507" pitchFamily="18" charset="2"/>
              </a:rPr>
              <a:t> = </a:t>
            </a:r>
            <a:r>
              <a:rPr lang="en-US" altLang="zh-CN" i="1" dirty="0">
                <a:sym typeface="Symbol" panose="05050102010706020507" pitchFamily="18" charset="2"/>
              </a:rPr>
              <a:t></a:t>
            </a:r>
            <a:r>
              <a:rPr lang="en-US" altLang="zh-CN" dirty="0">
                <a:sym typeface="Symbol" panose="05050102010706020507" pitchFamily="18" charset="2"/>
              </a:rPr>
              <a:t> </a:t>
            </a:r>
            <a:r>
              <a:rPr lang="zh-CN" altLang="en-US" dirty="0">
                <a:sym typeface="Symbol" panose="05050102010706020507" pitchFamily="18" charset="2"/>
              </a:rPr>
              <a:t>成立的</a:t>
            </a:r>
            <a:r>
              <a:rPr lang="zh-CN" altLang="en-US" i="1" dirty="0">
                <a:sym typeface="Symbol" panose="05050102010706020507" pitchFamily="18" charset="2"/>
              </a:rPr>
              <a:t> </a:t>
            </a:r>
            <a:r>
              <a:rPr lang="en-US" altLang="zh-CN" i="1" dirty="0">
                <a:sym typeface="Symbol" panose="05050102010706020507" pitchFamily="18" charset="2"/>
              </a:rPr>
              <a:t>P</a:t>
            </a:r>
            <a:r>
              <a:rPr lang="en-US" altLang="zh-CN" dirty="0">
                <a:sym typeface="Symbol" panose="05050102010706020507" pitchFamily="18" charset="2"/>
              </a:rPr>
              <a:t> , </a:t>
            </a:r>
            <a:r>
              <a:rPr lang="en-US" altLang="zh-CN" i="1" dirty="0">
                <a:sym typeface="Symbol" panose="05050102010706020507" pitchFamily="18" charset="2"/>
              </a:rPr>
              <a:t></a:t>
            </a:r>
            <a:r>
              <a:rPr lang="en-US" altLang="zh-CN" dirty="0">
                <a:sym typeface="Symbol" panose="05050102010706020507" pitchFamily="18" charset="2"/>
              </a:rPr>
              <a:t> </a:t>
            </a:r>
            <a:r>
              <a:rPr lang="zh-CN" altLang="en-US" dirty="0">
                <a:sym typeface="Symbol" panose="05050102010706020507" pitchFamily="18" charset="2"/>
              </a:rPr>
              <a:t>是否唯一，举例说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sym typeface="Symbol" panose="05050102010706020507" pitchFamily="18" charset="2"/>
              </a:rPr>
              <a:t>明</a:t>
            </a:r>
            <a:r>
              <a:rPr lang="en-US" altLang="zh-CN" dirty="0"/>
              <a:t>.</a:t>
            </a:r>
          </a:p>
        </p:txBody>
      </p:sp>
      <p:graphicFrame>
        <p:nvGraphicFramePr>
          <p:cNvPr id="21535" name="Object 31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AF767D3-2BE4-4B8F-6D9C-B7BFB24F0C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5110163"/>
          <a:ext cx="57626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4" imgW="4517087" imgH="3387844" progId="PowerPoint.Show.8">
                  <p:embed/>
                </p:oleObj>
              </mc:Choice>
              <mc:Fallback>
                <p:oleObj name="演示文稿" r:id="rId4" imgW="4517087" imgH="3387844" progId="PowerPoint.Show.8">
                  <p:embed/>
                  <p:pic>
                    <p:nvPicPr>
                      <p:cNvPr id="21535" name="Object 31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2AF767D3-2BE4-4B8F-6D9C-B7BFB24F0C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5190" t="12869" r="78506" b="79793"/>
                      <a:stretch>
                        <a:fillRect/>
                      </a:stretch>
                    </p:blipFill>
                    <p:spPr bwMode="auto">
                      <a:xfrm>
                        <a:off x="755650" y="5110163"/>
                        <a:ext cx="576263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536" name="Picture 32">
            <a:extLst>
              <a:ext uri="{FF2B5EF4-FFF2-40B4-BE49-F238E27FC236}">
                <a16:creationId xmlns:a16="http://schemas.microsoft.com/office/drawing/2014/main" id="{78067592-22F5-A569-A27A-6B4CC2923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88" y="5219700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1443ACD8-416D-00D8-3685-CBEE3C7C2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76288"/>
            <a:ext cx="5181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</a:t>
            </a: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11</a:t>
            </a:r>
            <a:r>
              <a:rPr lang="en-US" altLang="zh-CN" dirty="0"/>
              <a:t>  </a:t>
            </a:r>
            <a:r>
              <a:rPr lang="zh-CN" altLang="en-US" dirty="0"/>
              <a:t>设</a:t>
            </a:r>
          </a:p>
        </p:txBody>
      </p:sp>
      <p:graphicFrame>
        <p:nvGraphicFramePr>
          <p:cNvPr id="39939" name="Object 3">
            <a:hlinkClick r:id="" action="ppaction://ole?verb=0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550026B3-804B-5D9F-FB63-0721BC6BB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2782335"/>
              </p:ext>
            </p:extLst>
          </p:nvPr>
        </p:nvGraphicFramePr>
        <p:xfrm>
          <a:off x="3074988" y="1573213"/>
          <a:ext cx="2614612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15920" imgH="685800" progId="Equation.DSMT4">
                  <p:embed/>
                </p:oleObj>
              </mc:Choice>
              <mc:Fallback>
                <p:oleObj name="Equation" r:id="rId2" imgW="1015920" imgH="685800" progId="Equation.DSMT4">
                  <p:embed/>
                  <p:pic>
                    <p:nvPicPr>
                      <p:cNvPr id="39939" name="Object 3">
                        <a:hlinkClick r:id="" action="ppaction://ole?verb=0" highlightClick="1"/>
                        <a:hlinkHover r:id="" action="ppaction://macro?name=Macro1" highlightClick="1"/>
                        <a:extLst>
                          <a:ext uri="{FF2B5EF4-FFF2-40B4-BE49-F238E27FC236}">
                            <a16:creationId xmlns:a16="http://schemas.microsoft.com/office/drawing/2014/main" id="{550026B3-804B-5D9F-FB63-0721BC6BB2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4988" y="1573213"/>
                        <a:ext cx="2614612" cy="1765300"/>
                      </a:xfrm>
                      <a:prstGeom prst="rect">
                        <a:avLst/>
                      </a:prstGeom>
                      <a:solidFill>
                        <a:srgbClr val="FFFFFF">
                          <a:alpha val="5000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0" name="Text Box 4">
            <a:extLst>
              <a:ext uri="{FF2B5EF4-FFF2-40B4-BE49-F238E27FC236}">
                <a16:creationId xmlns:a16="http://schemas.microsoft.com/office/drawing/2014/main" id="{1F81778E-100A-69F9-4718-BC0F924D6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3524250"/>
            <a:ext cx="5791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问 </a:t>
            </a:r>
            <a:r>
              <a:rPr lang="en-US" altLang="zh-CN" b="0" i="1" dirty="0"/>
              <a:t>t</a:t>
            </a:r>
            <a:r>
              <a:rPr lang="en-US" altLang="zh-CN" dirty="0"/>
              <a:t> </a:t>
            </a:r>
            <a:r>
              <a:rPr lang="zh-CN" altLang="en-US" dirty="0"/>
              <a:t>为何值时，矩阵 </a:t>
            </a:r>
            <a:r>
              <a:rPr lang="en-US" altLang="zh-CN" i="1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能对角化？</a:t>
            </a:r>
          </a:p>
        </p:txBody>
      </p:sp>
      <p:graphicFrame>
        <p:nvGraphicFramePr>
          <p:cNvPr id="39941" name="Object 5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F93C037E-870D-CD4E-7969-7C33845E29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4294188"/>
          <a:ext cx="576263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4" imgW="4571822" imgH="3428892" progId="PowerPoint.Show.8">
                  <p:embed/>
                </p:oleObj>
              </mc:Choice>
              <mc:Fallback>
                <p:oleObj name="演示文稿" r:id="rId4" imgW="4571822" imgH="3428892" progId="PowerPoint.Show.8">
                  <p:embed/>
                  <p:pic>
                    <p:nvPicPr>
                      <p:cNvPr id="39941" name="Object 5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F93C037E-870D-CD4E-7969-7C33845E29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64" t="60509" r="85434" b="31111"/>
                      <a:stretch>
                        <a:fillRect/>
                      </a:stretch>
                    </p:blipFill>
                    <p:spPr bwMode="auto">
                      <a:xfrm>
                        <a:off x="755650" y="4294188"/>
                        <a:ext cx="576263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942" name="Picture 6">
            <a:extLst>
              <a:ext uri="{FF2B5EF4-FFF2-40B4-BE49-F238E27FC236}">
                <a16:creationId xmlns:a16="http://schemas.microsoft.com/office/drawing/2014/main" id="{F766FB86-C672-1211-9D59-D800E4997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4437063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449555F-EF78-FF58-B567-7E1BCF249325}"/>
              </a:ext>
            </a:extLst>
          </p:cNvPr>
          <p:cNvSpPr txBox="1"/>
          <p:nvPr/>
        </p:nvSpPr>
        <p:spPr>
          <a:xfrm>
            <a:off x="3784765" y="3105834"/>
            <a:ext cx="1574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本节完</a:t>
            </a:r>
          </a:p>
        </p:txBody>
      </p:sp>
    </p:spTree>
    <p:extLst>
      <p:ext uri="{BB962C8B-B14F-4D97-AF65-F5344CB8AC3E}">
        <p14:creationId xmlns:p14="http://schemas.microsoft.com/office/powerpoint/2010/main" val="4120037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050">
            <a:hlinkClick r:id="rId2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BC11B8C6-73CC-21E4-4B89-4EA06D73D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3270250"/>
            <a:ext cx="3124200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相似矩阵的概念</a:t>
            </a:r>
          </a:p>
        </p:txBody>
      </p:sp>
      <p:sp>
        <p:nvSpPr>
          <p:cNvPr id="37891" name="Text Box 2051">
            <a:extLst>
              <a:ext uri="{FF2B5EF4-FFF2-40B4-BE49-F238E27FC236}">
                <a16:creationId xmlns:a16="http://schemas.microsoft.com/office/drawing/2014/main" id="{D1E70800-3BA6-EF00-6BBB-5E6B47A6F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2205038"/>
            <a:ext cx="2362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主要内容</a:t>
            </a:r>
          </a:p>
        </p:txBody>
      </p:sp>
      <p:sp>
        <p:nvSpPr>
          <p:cNvPr id="37895" name="Text Box 2055">
            <a:hlinkClick r:id="rId3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A5E1BC61-1F46-E4C2-0525-DC177173E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75" y="4200525"/>
            <a:ext cx="2905125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相似矩阵的性质</a:t>
            </a:r>
          </a:p>
        </p:txBody>
      </p:sp>
      <p:sp>
        <p:nvSpPr>
          <p:cNvPr id="37897" name="Text Box 2057">
            <a:hlinkClick r:id="rId4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B397CA7D-5842-A4BC-58AC-5A8088854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75" y="5114925"/>
            <a:ext cx="3286125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矩阵对角化的步骤</a:t>
            </a:r>
          </a:p>
        </p:txBody>
      </p:sp>
      <p:sp>
        <p:nvSpPr>
          <p:cNvPr id="37903" name="Text Box 2063">
            <a:extLst>
              <a:ext uri="{FF2B5EF4-FFF2-40B4-BE49-F238E27FC236}">
                <a16:creationId xmlns:a16="http://schemas.microsoft.com/office/drawing/2014/main" id="{F2746DB0-D198-9B71-D77E-FFD2E7CA5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841375"/>
            <a:ext cx="7239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第 三 节   相似矩阵</a:t>
            </a:r>
          </a:p>
        </p:txBody>
      </p:sp>
      <p:pic>
        <p:nvPicPr>
          <p:cNvPr id="37904" name="Picture 2064">
            <a:extLst>
              <a:ext uri="{FF2B5EF4-FFF2-40B4-BE49-F238E27FC236}">
                <a16:creationId xmlns:a16="http://schemas.microsoft.com/office/drawing/2014/main" id="{FA957FA3-752B-5A1C-099C-B0B1500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3429000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5" name="Picture 2065">
            <a:extLst>
              <a:ext uri="{FF2B5EF4-FFF2-40B4-BE49-F238E27FC236}">
                <a16:creationId xmlns:a16="http://schemas.microsoft.com/office/drawing/2014/main" id="{5F2AB9F3-9E42-46B7-A517-67C69C892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4343400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6" name="Picture 2066">
            <a:extLst>
              <a:ext uri="{FF2B5EF4-FFF2-40B4-BE49-F238E27FC236}">
                <a16:creationId xmlns:a16="http://schemas.microsoft.com/office/drawing/2014/main" id="{B936907D-27EC-7C0A-0B4F-930CB2A9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5243513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9" name="Text Box 11">
            <a:extLst>
              <a:ext uri="{FF2B5EF4-FFF2-40B4-BE49-F238E27FC236}">
                <a16:creationId xmlns:a16="http://schemas.microsoft.com/office/drawing/2014/main" id="{B188EFBC-D447-BCD1-ED45-B8457830D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3921125"/>
            <a:ext cx="5943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则称</a:t>
            </a:r>
            <a:r>
              <a:rPr lang="zh-CN" altLang="en-US" sz="32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矩阵 </a:t>
            </a:r>
            <a:r>
              <a:rPr lang="en-US" altLang="zh-CN" sz="3200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sz="32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32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相似于矩阵 </a:t>
            </a:r>
            <a:r>
              <a:rPr lang="en-US" altLang="zh-CN" sz="3200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6600"/>
                </a:solidFill>
              </a:rPr>
              <a:t>.</a:t>
            </a:r>
          </a:p>
        </p:txBody>
      </p:sp>
      <p:sp>
        <p:nvSpPr>
          <p:cNvPr id="7198" name="Rectangle 30">
            <a:extLst>
              <a:ext uri="{FF2B5EF4-FFF2-40B4-BE49-F238E27FC236}">
                <a16:creationId xmlns:a16="http://schemas.microsoft.com/office/drawing/2014/main" id="{2A25D126-CCCB-9F4D-EC60-08423C17B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888" y="752475"/>
            <a:ext cx="5334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 </a:t>
            </a:r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一、相似矩阵的概念</a:t>
            </a:r>
          </a:p>
        </p:txBody>
      </p:sp>
      <p:sp>
        <p:nvSpPr>
          <p:cNvPr id="7199" name="Rectangle 31">
            <a:extLst>
              <a:ext uri="{FF2B5EF4-FFF2-40B4-BE49-F238E27FC236}">
                <a16:creationId xmlns:a16="http://schemas.microsoft.com/office/drawing/2014/main" id="{489D3A4B-0E7B-9240-C461-11A796AC5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975" y="1758950"/>
            <a:ext cx="83280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定义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7</a:t>
            </a:r>
            <a:r>
              <a:rPr lang="en-US" altLang="zh-CN" dirty="0">
                <a:solidFill>
                  <a:srgbClr val="008000"/>
                </a:solidFill>
              </a:rPr>
              <a:t>   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B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为 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阶方阵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为 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阶可逆矩阵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  <a:r>
              <a:rPr lang="en-US" altLang="zh-CN" dirty="0"/>
              <a:t> </a:t>
            </a:r>
          </a:p>
        </p:txBody>
      </p:sp>
      <p:sp>
        <p:nvSpPr>
          <p:cNvPr id="7200" name="Rectangle 32">
            <a:extLst>
              <a:ext uri="{FF2B5EF4-FFF2-40B4-BE49-F238E27FC236}">
                <a16:creationId xmlns:a16="http://schemas.microsoft.com/office/drawing/2014/main" id="{7A1E6B11-8B9A-F8C2-8024-E5208CDD1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2519363"/>
            <a:ext cx="1828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且</a:t>
            </a:r>
          </a:p>
        </p:txBody>
      </p:sp>
      <p:sp>
        <p:nvSpPr>
          <p:cNvPr id="7201" name="Rectangle 33">
            <a:extLst>
              <a:ext uri="{FF2B5EF4-FFF2-40B4-BE49-F238E27FC236}">
                <a16:creationId xmlns:a16="http://schemas.microsoft.com/office/drawing/2014/main" id="{6AF3F94C-2152-02F3-B2B7-3AB4023D5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7893" y="3075889"/>
            <a:ext cx="22082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</a:t>
            </a:r>
            <a:r>
              <a:rPr lang="en-US" altLang="zh-CN" baseline="30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-</a:t>
            </a:r>
            <a:r>
              <a:rPr lang="en-US" altLang="zh-CN" baseline="30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AP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 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</a:p>
        </p:txBody>
      </p:sp>
      <p:sp>
        <p:nvSpPr>
          <p:cNvPr id="7206" name="Text Box 38">
            <a:extLst>
              <a:ext uri="{FF2B5EF4-FFF2-40B4-BE49-F238E27FC236}">
                <a16:creationId xmlns:a16="http://schemas.microsoft.com/office/drawing/2014/main" id="{A5F2E6EC-02F2-2DFD-0240-2AE67209C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9663" y="3962400"/>
            <a:ext cx="42243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对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进行运算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</a:t>
            </a:r>
            <a:r>
              <a:rPr lang="en-US" altLang="zh-CN" baseline="30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-1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AP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称</a:t>
            </a:r>
          </a:p>
        </p:txBody>
      </p:sp>
      <p:sp>
        <p:nvSpPr>
          <p:cNvPr id="7207" name="Text Box 39">
            <a:extLst>
              <a:ext uri="{FF2B5EF4-FFF2-40B4-BE49-F238E27FC236}">
                <a16:creationId xmlns:a16="http://schemas.microsoft.com/office/drawing/2014/main" id="{FC51D4DA-53D9-7CE9-9CD8-224FEC71B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4638675"/>
            <a:ext cx="90027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为对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进行</a:t>
            </a:r>
            <a:r>
              <a:rPr lang="zh-CN" altLang="en-US" sz="32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相似变换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，可逆矩阵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称为把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变成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/>
              <a:t> </a:t>
            </a:r>
          </a:p>
        </p:txBody>
      </p:sp>
      <p:sp>
        <p:nvSpPr>
          <p:cNvPr id="7208" name="Text Box 40">
            <a:extLst>
              <a:ext uri="{FF2B5EF4-FFF2-40B4-BE49-F238E27FC236}">
                <a16:creationId xmlns:a16="http://schemas.microsoft.com/office/drawing/2014/main" id="{8FABDA28-4681-F74B-E37D-8A9DDBAF9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5357813"/>
            <a:ext cx="5334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</a:t>
            </a:r>
            <a:r>
              <a:rPr lang="zh-CN" altLang="en-US" sz="32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相似变换矩阵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9" grpId="0" build="p" autoUpdateAnimBg="0"/>
      <p:bldP spid="7199" grpId="0" build="p" autoUpdateAnimBg="0"/>
      <p:bldP spid="7200" grpId="0" build="p" autoUpdateAnimBg="0" advAuto="0"/>
      <p:bldP spid="7201" grpId="0" build="p" autoUpdateAnimBg="0" advAuto="1000"/>
      <p:bldP spid="7206" grpId="0" build="p" autoUpdateAnimBg="0"/>
      <p:bldP spid="7207" grpId="0" build="p" autoUpdateAnimBg="0" advAuto="0"/>
      <p:bldP spid="7208" grpId="0" build="p" autoUpdateAnimBg="0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" name="Text Box 10">
            <a:extLst>
              <a:ext uri="{FF2B5EF4-FFF2-40B4-BE49-F238E27FC236}">
                <a16:creationId xmlns:a16="http://schemas.microsoft.com/office/drawing/2014/main" id="{ECF838C0-6B9E-EDD3-6A22-09CCCC6AB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5862638"/>
            <a:ext cx="7848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相似于矩阵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则矩阵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相似于矩阵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  <p:sp>
        <p:nvSpPr>
          <p:cNvPr id="8223" name="Rectangle 31">
            <a:extLst>
              <a:ext uri="{FF2B5EF4-FFF2-40B4-BE49-F238E27FC236}">
                <a16:creationId xmlns:a16="http://schemas.microsoft.com/office/drawing/2014/main" id="{DDE2E1AC-5ABE-61C6-0921-2CCCBAD1C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413" y="2876550"/>
            <a:ext cx="68659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(1) 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自反性</a:t>
            </a:r>
            <a:r>
              <a:rPr lang="zh-CN" altLang="en-US"/>
              <a:t>　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即一个矩阵与它自身相似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;</a:t>
            </a:r>
          </a:p>
        </p:txBody>
      </p:sp>
      <p:sp>
        <p:nvSpPr>
          <p:cNvPr id="8224" name="Rectangle 32">
            <a:extLst>
              <a:ext uri="{FF2B5EF4-FFF2-40B4-BE49-F238E27FC236}">
                <a16:creationId xmlns:a16="http://schemas.microsoft.com/office/drawing/2014/main" id="{9D17B113-2D1D-BBC8-B539-A5888D1D6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175" y="3638550"/>
            <a:ext cx="81248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(2) 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对称性</a:t>
            </a:r>
            <a:r>
              <a:rPr lang="zh-CN" altLang="en-US"/>
              <a:t>　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即若矩阵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相似于矩阵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则矩阵</a:t>
            </a:r>
            <a:r>
              <a:rPr lang="zh-CN" altLang="en-US"/>
              <a:t> </a:t>
            </a:r>
          </a:p>
        </p:txBody>
      </p:sp>
      <p:sp>
        <p:nvSpPr>
          <p:cNvPr id="8225" name="Rectangle 33">
            <a:extLst>
              <a:ext uri="{FF2B5EF4-FFF2-40B4-BE49-F238E27FC236}">
                <a16:creationId xmlns:a16="http://schemas.microsoft.com/office/drawing/2014/main" id="{14486DB3-B2EB-8CB1-BF77-5318F431A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4414838"/>
            <a:ext cx="4572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也相似于矩阵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;</a:t>
            </a:r>
          </a:p>
        </p:txBody>
      </p:sp>
      <p:sp>
        <p:nvSpPr>
          <p:cNvPr id="8226" name="Rectangle 34">
            <a:extLst>
              <a:ext uri="{FF2B5EF4-FFF2-40B4-BE49-F238E27FC236}">
                <a16:creationId xmlns:a16="http://schemas.microsoft.com/office/drawing/2014/main" id="{67C1E7BD-5E53-94ED-37AF-A316EB943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175" y="5116513"/>
            <a:ext cx="81248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(3) 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传递性</a:t>
            </a:r>
            <a:r>
              <a:rPr lang="zh-CN" altLang="en-US"/>
              <a:t>　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即若矩阵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相似于矩阵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而矩阵</a:t>
            </a:r>
            <a:r>
              <a:rPr lang="zh-CN" altLang="en-US"/>
              <a:t> </a:t>
            </a:r>
          </a:p>
        </p:txBody>
      </p:sp>
      <p:sp>
        <p:nvSpPr>
          <p:cNvPr id="8227" name="Rectangle 35">
            <a:extLst>
              <a:ext uri="{FF2B5EF4-FFF2-40B4-BE49-F238E27FC236}">
                <a16:creationId xmlns:a16="http://schemas.microsoft.com/office/drawing/2014/main" id="{A1AF2C68-0BE5-4918-6911-129DF49E3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850" y="712788"/>
            <a:ext cx="5334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二、相似矩阵的性质</a:t>
            </a:r>
          </a:p>
        </p:txBody>
      </p:sp>
      <p:sp>
        <p:nvSpPr>
          <p:cNvPr id="8228" name="Rectangle 36">
            <a:extLst>
              <a:ext uri="{FF2B5EF4-FFF2-40B4-BE49-F238E27FC236}">
                <a16:creationId xmlns:a16="http://schemas.microsoft.com/office/drawing/2014/main" id="{D466A2D2-0157-0F43-7797-D62833C48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601788"/>
            <a:ext cx="83169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相似描述了矩阵之间的一种关系</a:t>
            </a:r>
            <a:r>
              <a:rPr lang="en-US" altLang="zh-CN"/>
              <a:t>, </a:t>
            </a:r>
            <a:r>
              <a:rPr lang="zh-CN" altLang="en-US"/>
              <a:t>这种关系具有下</a:t>
            </a:r>
          </a:p>
        </p:txBody>
      </p:sp>
      <p:sp>
        <p:nvSpPr>
          <p:cNvPr id="8229" name="Rectangle 37">
            <a:extLst>
              <a:ext uri="{FF2B5EF4-FFF2-40B4-BE49-F238E27FC236}">
                <a16:creationId xmlns:a16="http://schemas.microsoft.com/office/drawing/2014/main" id="{DB784325-E0D4-B8BE-33EA-6D95DC95E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2262188"/>
            <a:ext cx="3962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面的性质</a:t>
            </a:r>
            <a:r>
              <a:rPr lang="en-US" altLang="zh-CN"/>
              <a:t>: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" grpId="0" build="p" autoUpdateAnimBg="0" advAuto="0"/>
      <p:bldP spid="8223" grpId="0" build="p" autoUpdateAnimBg="0"/>
      <p:bldP spid="8224" grpId="0" build="p" autoUpdateAnimBg="0"/>
      <p:bldP spid="8225" grpId="0" build="p" autoUpdateAnimBg="0" advAuto="0"/>
      <p:bldP spid="8226" grpId="0" build="p" autoUpdateAnimBg="0"/>
      <p:bldP spid="8228" grpId="0" build="p" autoUpdateAnimBg="0"/>
      <p:bldP spid="8229" grpId="0" build="p" autoUpdateAnimBg="0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7" name="Text Box 11">
            <a:extLst>
              <a:ext uri="{FF2B5EF4-FFF2-40B4-BE49-F238E27FC236}">
                <a16:creationId xmlns:a16="http://schemas.microsoft.com/office/drawing/2014/main" id="{8BFC2757-7383-BD7D-8B85-C5D230C27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2992438"/>
            <a:ext cx="7467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因而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与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有相同的特征值、相同的行列式</a:t>
            </a:r>
            <a:r>
              <a:rPr lang="en-US" altLang="zh-CN">
                <a:solidFill>
                  <a:srgbClr val="006600"/>
                </a:solidFill>
                <a:sym typeface="Symbol" panose="05050102010706020507" pitchFamily="18" charset="2"/>
              </a:rPr>
              <a:t>.</a:t>
            </a:r>
            <a:endParaRPr lang="en-US" altLang="zh-CN">
              <a:sym typeface="Symbol" panose="05050102010706020507" pitchFamily="18" charset="2"/>
            </a:endParaRPr>
          </a:p>
        </p:txBody>
      </p:sp>
      <p:sp>
        <p:nvSpPr>
          <p:cNvPr id="9248" name="Rectangle 32">
            <a:extLst>
              <a:ext uri="{FF2B5EF4-FFF2-40B4-BE49-F238E27FC236}">
                <a16:creationId xmlns:a16="http://schemas.microsoft.com/office/drawing/2014/main" id="{63BB80F5-1BA4-561C-F4E6-522E00758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836613"/>
            <a:ext cx="83169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相似矩阵具有下列性质：下设 </a:t>
            </a:r>
            <a:r>
              <a:rPr lang="en-US" altLang="zh-CN" i="1"/>
              <a:t>A</a:t>
            </a:r>
            <a:r>
              <a:rPr lang="zh-CN" altLang="en-US"/>
              <a:t>，</a:t>
            </a:r>
            <a:r>
              <a:rPr lang="en-US" altLang="zh-CN" i="1"/>
              <a:t>B</a:t>
            </a:r>
            <a:r>
              <a:rPr lang="en-US" altLang="zh-CN"/>
              <a:t> </a:t>
            </a:r>
            <a:r>
              <a:rPr lang="zh-CN" altLang="en-US"/>
              <a:t>是同阶矩阵</a:t>
            </a:r>
            <a:r>
              <a:rPr lang="en-US" altLang="zh-CN"/>
              <a:t>.</a:t>
            </a:r>
          </a:p>
        </p:txBody>
      </p:sp>
      <p:sp>
        <p:nvSpPr>
          <p:cNvPr id="9249" name="Rectangle 33">
            <a:extLst>
              <a:ext uri="{FF2B5EF4-FFF2-40B4-BE49-F238E27FC236}">
                <a16:creationId xmlns:a16="http://schemas.microsoft.com/office/drawing/2014/main" id="{63D9079B-D668-2063-7941-0B7AEFF2E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038" y="1479550"/>
            <a:ext cx="63436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en-US" altLang="zh-CN"/>
              <a:t>   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若矩阵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与矩阵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相似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则</a:t>
            </a:r>
          </a:p>
        </p:txBody>
      </p:sp>
      <p:sp>
        <p:nvSpPr>
          <p:cNvPr id="9250" name="Rectangle 34">
            <a:extLst>
              <a:ext uri="{FF2B5EF4-FFF2-40B4-BE49-F238E27FC236}">
                <a16:creationId xmlns:a16="http://schemas.microsoft.com/office/drawing/2014/main" id="{6681E74E-D812-04B0-35CA-315B7D3D3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625" y="2259013"/>
            <a:ext cx="3657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|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-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E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| = |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sym typeface="Symbol" panose="05050102010706020507" pitchFamily="18" charset="2"/>
              </a:rPr>
              <a:t>-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E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| , </a:t>
            </a:r>
          </a:p>
        </p:txBody>
      </p:sp>
      <p:graphicFrame>
        <p:nvGraphicFramePr>
          <p:cNvPr id="9251" name="Object 35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482A7CE-0C1F-8B7E-F67C-8B6889B3D5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113" y="3644900"/>
          <a:ext cx="865187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2" imgW="4517087" imgH="3387844" progId="PowerPoint.Show.8">
                  <p:embed/>
                </p:oleObj>
              </mc:Choice>
              <mc:Fallback>
                <p:oleObj name="演示文稿" r:id="rId2" imgW="4517087" imgH="3387844" progId="PowerPoint.Show.8">
                  <p:embed/>
                  <p:pic>
                    <p:nvPicPr>
                      <p:cNvPr id="9251" name="Object 35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2482A7CE-0C1F-8B7E-F67C-8B6889B3D5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4618" t="12843" r="75920" b="78780"/>
                      <a:stretch>
                        <a:fillRect/>
                      </a:stretch>
                    </p:blipFill>
                    <p:spPr bwMode="auto">
                      <a:xfrm>
                        <a:off x="900113" y="3644900"/>
                        <a:ext cx="865187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52" name="Picture 36">
            <a:extLst>
              <a:ext uri="{FF2B5EF4-FFF2-40B4-BE49-F238E27FC236}">
                <a16:creationId xmlns:a16="http://schemas.microsoft.com/office/drawing/2014/main" id="{F5DF2762-B1E3-A851-C78F-157C1C56E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3787775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4" name="Picture 38">
            <a:extLst>
              <a:ext uri="{FF2B5EF4-FFF2-40B4-BE49-F238E27FC236}">
                <a16:creationId xmlns:a16="http://schemas.microsoft.com/office/drawing/2014/main" id="{4FB844D1-C344-DAF7-320E-44B5A404A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63" y="3787775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61" name="Text Box 45">
            <a:extLst>
              <a:ext uri="{FF2B5EF4-FFF2-40B4-BE49-F238E27FC236}">
                <a16:creationId xmlns:a16="http://schemas.microsoft.com/office/drawing/2014/main" id="{D934114D-9982-8021-C01E-54ADE8D84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370388"/>
            <a:ext cx="5638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推论</a:t>
            </a:r>
            <a:r>
              <a:rPr lang="zh-CN" altLang="en-US"/>
              <a:t>   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若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阶方阵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与对角矩阵</a:t>
            </a:r>
          </a:p>
        </p:txBody>
      </p:sp>
      <p:sp>
        <p:nvSpPr>
          <p:cNvPr id="9262" name="Text Box 46">
            <a:extLst>
              <a:ext uri="{FF2B5EF4-FFF2-40B4-BE49-F238E27FC236}">
                <a16:creationId xmlns:a16="http://schemas.microsoft.com/office/drawing/2014/main" id="{2A434F6A-03DD-3246-B283-5EAC9EDFE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4425" y="505618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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= diag(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1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,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2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,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···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,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b="0" i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n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)</a:t>
            </a:r>
          </a:p>
        </p:txBody>
      </p:sp>
      <p:sp>
        <p:nvSpPr>
          <p:cNvPr id="9263" name="Text Box 47">
            <a:extLst>
              <a:ext uri="{FF2B5EF4-FFF2-40B4-BE49-F238E27FC236}">
                <a16:creationId xmlns:a16="http://schemas.microsoft.com/office/drawing/2014/main" id="{22A95CC8-8714-D057-0DF6-DCC6F455A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5680075"/>
            <a:ext cx="71278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则 </a:t>
            </a:r>
            <a:r>
              <a:rPr lang="zh-CN" altLang="en-US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1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,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2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,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···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,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b="0" i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n</a:t>
            </a:r>
            <a:r>
              <a:rPr lang="en-US" altLang="zh-CN" i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即是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的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n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个特征值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.</a:t>
            </a:r>
          </a:p>
        </p:txBody>
      </p:sp>
      <p:graphicFrame>
        <p:nvGraphicFramePr>
          <p:cNvPr id="9265" name="Object 49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A48AA3F-5AED-D873-25F5-2C2083BED2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2850" y="3644900"/>
          <a:ext cx="86518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5" imgW="4517087" imgH="3387844" progId="PowerPoint.Show.8">
                  <p:embed/>
                </p:oleObj>
              </mc:Choice>
              <mc:Fallback>
                <p:oleObj name="演示文稿" r:id="rId5" imgW="4517087" imgH="3387844" progId="PowerPoint.Show.8">
                  <p:embed/>
                  <p:pic>
                    <p:nvPicPr>
                      <p:cNvPr id="9265" name="Object 49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DA48AA3F-5AED-D873-25F5-2C2083BED2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4618" t="12843" r="75920" b="78780"/>
                      <a:stretch>
                        <a:fillRect/>
                      </a:stretch>
                    </p:blipFill>
                    <p:spPr bwMode="auto">
                      <a:xfrm>
                        <a:off x="2482850" y="3644900"/>
                        <a:ext cx="865188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66" name="Rectangle 50">
            <a:extLst>
              <a:ext uri="{FF2B5EF4-FFF2-40B4-BE49-F238E27FC236}">
                <a16:creationId xmlns:a16="http://schemas.microsoft.com/office/drawing/2014/main" id="{800E9DB3-8864-A221-19AE-B657F7180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5672138"/>
            <a:ext cx="1250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相似，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7" grpId="0" build="p" autoUpdateAnimBg="0" advAuto="0"/>
      <p:bldP spid="9248" grpId="0" build="p" autoUpdateAnimBg="0"/>
      <p:bldP spid="9249" grpId="0" build="p" autoUpdateAnimBg="0"/>
      <p:bldP spid="9250" grpId="0" build="p" autoUpdateAnimBg="0" advAuto="0"/>
      <p:bldP spid="9261" grpId="0" build="p" autoUpdateAnimBg="0"/>
      <p:bldP spid="9262" grpId="0" build="p" autoUpdateAnimBg="0" advAuto="0"/>
      <p:bldP spid="9263" grpId="0" build="p" autoUpdateAnimBg="0" advAuto="0"/>
      <p:bldP spid="926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8" name="Text Box 10">
            <a:extLst>
              <a:ext uri="{FF2B5EF4-FFF2-40B4-BE49-F238E27FC236}">
                <a16:creationId xmlns:a16="http://schemas.microsoft.com/office/drawing/2014/main" id="{297F003B-8D2B-2209-CCA6-20AD33FE7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3475" y="5267325"/>
            <a:ext cx="3657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与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相似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 </a:t>
            </a:r>
          </a:p>
        </p:txBody>
      </p:sp>
      <p:sp>
        <p:nvSpPr>
          <p:cNvPr id="12299" name="Text Box 11">
            <a:extLst>
              <a:ext uri="{FF2B5EF4-FFF2-40B4-BE49-F238E27FC236}">
                <a16:creationId xmlns:a16="http://schemas.microsoft.com/office/drawing/2014/main" id="{F9E2D0AB-F36F-9F2C-02F8-8E95C754C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5862638"/>
            <a:ext cx="5486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         </a:t>
            </a:r>
            <a:r>
              <a:rPr lang="zh-CN" altLang="en-US"/>
              <a:t>证明从略</a:t>
            </a:r>
            <a:r>
              <a:rPr lang="en-US" altLang="zh-CN"/>
              <a:t>.</a:t>
            </a:r>
          </a:p>
        </p:txBody>
      </p:sp>
      <p:sp>
        <p:nvSpPr>
          <p:cNvPr id="12318" name="Rectangle 30">
            <a:extLst>
              <a:ext uri="{FF2B5EF4-FFF2-40B4-BE49-F238E27FC236}">
                <a16:creationId xmlns:a16="http://schemas.microsoft.com/office/drawing/2014/main" id="{9C1E8E02-ED16-E0F3-1BCB-8B78C676D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900" y="2738438"/>
            <a:ext cx="82931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</a:t>
            </a:r>
            <a:r>
              <a:rPr lang="zh-CN" altLang="en-US"/>
              <a:t>   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若矩阵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与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相似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k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是常数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是正整数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  <a:r>
              <a:rPr lang="en-US" altLang="zh-CN"/>
              <a:t> </a:t>
            </a:r>
          </a:p>
        </p:txBody>
      </p:sp>
      <p:sp>
        <p:nvSpPr>
          <p:cNvPr id="12319" name="Rectangle 31">
            <a:extLst>
              <a:ext uri="{FF2B5EF4-FFF2-40B4-BE49-F238E27FC236}">
                <a16:creationId xmlns:a16="http://schemas.microsoft.com/office/drawing/2014/main" id="{EE83E91D-4E9B-8295-4953-BFFDED881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3408363"/>
            <a:ext cx="6934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=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altLang="zh-CN" b="0" i="1" baseline="30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+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altLang="zh-CN" b="0" i="1" baseline="30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baseline="30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-</a:t>
            </a:r>
            <a:r>
              <a:rPr lang="en-US" altLang="zh-CN" baseline="30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+ ··· +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则</a:t>
            </a:r>
          </a:p>
        </p:txBody>
      </p:sp>
      <p:sp>
        <p:nvSpPr>
          <p:cNvPr id="12320" name="Rectangle 32">
            <a:extLst>
              <a:ext uri="{FF2B5EF4-FFF2-40B4-BE49-F238E27FC236}">
                <a16:creationId xmlns:a16="http://schemas.microsoft.com/office/drawing/2014/main" id="{855BD634-3610-81A2-279F-DD8885E5A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3475" y="4059238"/>
            <a:ext cx="2822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k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与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k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相似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</a:p>
        </p:txBody>
      </p:sp>
      <p:sp>
        <p:nvSpPr>
          <p:cNvPr id="12321" name="Rectangle 33">
            <a:extLst>
              <a:ext uri="{FF2B5EF4-FFF2-40B4-BE49-F238E27FC236}">
                <a16:creationId xmlns:a16="http://schemas.microsoft.com/office/drawing/2014/main" id="{937E498D-539A-0DF0-A5CE-EB5102F30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3475" y="4665663"/>
            <a:ext cx="2844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30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与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="0" i="1" baseline="30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相似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</a:p>
        </p:txBody>
      </p:sp>
      <p:sp>
        <p:nvSpPr>
          <p:cNvPr id="12322" name="Rectangle 34">
            <a:extLst>
              <a:ext uri="{FF2B5EF4-FFF2-40B4-BE49-F238E27FC236}">
                <a16:creationId xmlns:a16="http://schemas.microsoft.com/office/drawing/2014/main" id="{B258A3BB-0E66-4290-B738-C11B5D605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666750"/>
            <a:ext cx="83042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</a:t>
            </a:r>
            <a:r>
              <a:rPr lang="zh-CN" altLang="en-US"/>
              <a:t>   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若矩阵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与 矩阵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相似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且矩阵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可逆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  <a:r>
              <a:rPr lang="en-US" altLang="zh-CN"/>
              <a:t> </a:t>
            </a:r>
          </a:p>
        </p:txBody>
      </p:sp>
      <p:sp>
        <p:nvSpPr>
          <p:cNvPr id="12323" name="Rectangle 35">
            <a:extLst>
              <a:ext uri="{FF2B5EF4-FFF2-40B4-BE49-F238E27FC236}">
                <a16:creationId xmlns:a16="http://schemas.microsoft.com/office/drawing/2014/main" id="{FA8048E7-B1BA-6625-F947-0EFDB7F03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1352550"/>
            <a:ext cx="70532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则矩阵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也可逆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且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30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-</a:t>
            </a:r>
            <a:r>
              <a:rPr lang="en-US" altLang="zh-CN" baseline="30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与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30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-</a:t>
            </a:r>
            <a:r>
              <a:rPr lang="en-US" altLang="zh-CN" baseline="30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相似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  <p:graphicFrame>
        <p:nvGraphicFramePr>
          <p:cNvPr id="12324" name="Object 36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F5A8E718-2804-411C-215A-F19F87EC34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9788" y="2073275"/>
          <a:ext cx="93662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2" imgW="4517087" imgH="3387844" progId="PowerPoint.Show.8">
                  <p:embed/>
                </p:oleObj>
              </mc:Choice>
              <mc:Fallback>
                <p:oleObj name="演示文稿" r:id="rId2" imgW="4517087" imgH="3387844" progId="PowerPoint.Show.8">
                  <p:embed/>
                  <p:pic>
                    <p:nvPicPr>
                      <p:cNvPr id="12324" name="Object 36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F5A8E718-2804-411C-215A-F19F87EC34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045" t="31111" r="80711" b="60509"/>
                      <a:stretch>
                        <a:fillRect/>
                      </a:stretch>
                    </p:blipFill>
                    <p:spPr bwMode="auto">
                      <a:xfrm>
                        <a:off x="839788" y="2073275"/>
                        <a:ext cx="93662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325" name="Picture 37">
            <a:extLst>
              <a:ext uri="{FF2B5EF4-FFF2-40B4-BE49-F238E27FC236}">
                <a16:creationId xmlns:a16="http://schemas.microsoft.com/office/drawing/2014/main" id="{1AE753D9-C8DC-0AC8-3990-9519AEDF1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238" y="2209800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27" name="Picture 39">
            <a:extLst>
              <a:ext uri="{FF2B5EF4-FFF2-40B4-BE49-F238E27FC236}">
                <a16:creationId xmlns:a16="http://schemas.microsoft.com/office/drawing/2014/main" id="{05783E3A-91F9-5C8F-AB32-D297759C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50" y="2209800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329" name="Object 41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10A10A10-C9DD-E4F2-C189-271D2CA1EF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1413" y="2073275"/>
          <a:ext cx="93662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5" imgW="4517087" imgH="3387844" progId="PowerPoint.Show.8">
                  <p:embed/>
                </p:oleObj>
              </mc:Choice>
              <mc:Fallback>
                <p:oleObj name="演示文稿" r:id="rId5" imgW="4517087" imgH="3387844" progId="PowerPoint.Show.8">
                  <p:embed/>
                  <p:pic>
                    <p:nvPicPr>
                      <p:cNvPr id="12329" name="Object 41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10A10A10-C9DD-E4F2-C189-271D2CA1EF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045" t="31111" r="80711" b="60509"/>
                      <a:stretch>
                        <a:fillRect/>
                      </a:stretch>
                    </p:blipFill>
                    <p:spPr bwMode="auto">
                      <a:xfrm>
                        <a:off x="2411413" y="2073275"/>
                        <a:ext cx="93662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8" grpId="0" build="p" autoUpdateAnimBg="0" advAuto="1000"/>
      <p:bldP spid="12299" grpId="0" build="p" autoUpdateAnimBg="0"/>
      <p:bldP spid="12318" grpId="0" build="p" autoUpdateAnimBg="0"/>
      <p:bldP spid="12319" grpId="0" build="p" autoUpdateAnimBg="0" advAuto="0"/>
      <p:bldP spid="12320" grpId="0" build="p" autoUpdateAnimBg="0" advAuto="1000"/>
      <p:bldP spid="12321" grpId="0" build="p" autoUpdateAnimBg="0" advAuto="2000"/>
      <p:bldP spid="12322" grpId="0" build="p" autoUpdateAnimBg="0"/>
      <p:bldP spid="12323" grpId="0" build="p" autoUpdateAnimBg="0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24" name="Object 12">
            <a:extLst>
              <a:ext uri="{FF2B5EF4-FFF2-40B4-BE49-F238E27FC236}">
                <a16:creationId xmlns:a16="http://schemas.microsoft.com/office/drawing/2014/main" id="{B3B4E6FA-8DA9-912F-C9B2-EBCD1729DE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90750" y="2905125"/>
          <a:ext cx="4224338" cy="116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63560" imgH="457200" progId="Equation.3">
                  <p:embed/>
                </p:oleObj>
              </mc:Choice>
              <mc:Fallback>
                <p:oleObj name="Equation" r:id="rId2" imgW="1663560" imgH="457200" progId="Equation.3">
                  <p:embed/>
                  <p:pic>
                    <p:nvPicPr>
                      <p:cNvPr id="13324" name="Object 12">
                        <a:extLst>
                          <a:ext uri="{FF2B5EF4-FFF2-40B4-BE49-F238E27FC236}">
                            <a16:creationId xmlns:a16="http://schemas.microsoft.com/office/drawing/2014/main" id="{B3B4E6FA-8DA9-912F-C9B2-EBCD1729DE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0750" y="2905125"/>
                        <a:ext cx="4224338" cy="1160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5" name="Text Box 13">
            <a:extLst>
              <a:ext uri="{FF2B5EF4-FFF2-40B4-BE49-F238E27FC236}">
                <a16:creationId xmlns:a16="http://schemas.microsoft.com/office/drawing/2014/main" id="{9864125E-0CF8-1BEF-A842-A8A95B9EF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4206875"/>
            <a:ext cx="1905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不难验算</a:t>
            </a:r>
            <a:r>
              <a:rPr lang="en-US" altLang="zh-CN"/>
              <a:t>,</a:t>
            </a:r>
          </a:p>
        </p:txBody>
      </p:sp>
      <p:graphicFrame>
        <p:nvGraphicFramePr>
          <p:cNvPr id="13326" name="Object 14">
            <a:extLst>
              <a:ext uri="{FF2B5EF4-FFF2-40B4-BE49-F238E27FC236}">
                <a16:creationId xmlns:a16="http://schemas.microsoft.com/office/drawing/2014/main" id="{89A78E88-E672-9C31-520C-3E5FD50641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2825" y="4732338"/>
          <a:ext cx="3048000" cy="1217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143000" imgH="457200" progId="Equation.3">
                  <p:embed/>
                </p:oleObj>
              </mc:Choice>
              <mc:Fallback>
                <p:oleObj name="公式" r:id="rId4" imgW="1143000" imgH="457200" progId="Equation.3">
                  <p:embed/>
                  <p:pic>
                    <p:nvPicPr>
                      <p:cNvPr id="13326" name="Object 14">
                        <a:extLst>
                          <a:ext uri="{FF2B5EF4-FFF2-40B4-BE49-F238E27FC236}">
                            <a16:creationId xmlns:a16="http://schemas.microsoft.com/office/drawing/2014/main" id="{89A78E88-E672-9C31-520C-3E5FD50641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2825" y="4732338"/>
                        <a:ext cx="3048000" cy="1217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332" name="Group 20">
            <a:extLst>
              <a:ext uri="{FF2B5EF4-FFF2-40B4-BE49-F238E27FC236}">
                <a16:creationId xmlns:a16="http://schemas.microsoft.com/office/drawing/2014/main" id="{7C482F24-075B-C9A0-4991-6546D7F3732A}"/>
              </a:ext>
            </a:extLst>
          </p:cNvPr>
          <p:cNvGrpSpPr>
            <a:grpSpLocks/>
          </p:cNvGrpSpPr>
          <p:nvPr/>
        </p:nvGrpSpPr>
        <p:grpSpPr bwMode="auto">
          <a:xfrm>
            <a:off x="5330825" y="4830763"/>
            <a:ext cx="1905000" cy="747712"/>
            <a:chOff x="3696" y="2400"/>
            <a:chExt cx="1152" cy="471"/>
          </a:xfrm>
        </p:grpSpPr>
        <p:grpSp>
          <p:nvGrpSpPr>
            <p:cNvPr id="13330" name="Group 18">
              <a:extLst>
                <a:ext uri="{FF2B5EF4-FFF2-40B4-BE49-F238E27FC236}">
                  <a16:creationId xmlns:a16="http://schemas.microsoft.com/office/drawing/2014/main" id="{65E14BB1-1DD3-7931-6279-B7588992A3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2400"/>
              <a:ext cx="624" cy="384"/>
              <a:chOff x="1776" y="3312"/>
              <a:chExt cx="624" cy="384"/>
            </a:xfrm>
          </p:grpSpPr>
          <p:sp>
            <p:nvSpPr>
              <p:cNvPr id="13327" name="Text Box 15">
                <a:extLst>
                  <a:ext uri="{FF2B5EF4-FFF2-40B4-BE49-F238E27FC236}">
                    <a16:creationId xmlns:a16="http://schemas.microsoft.com/office/drawing/2014/main" id="{CBA0D15C-A592-4E1C-9E0E-6C895C0901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312"/>
                <a:ext cx="62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2400"/>
                  <a:t>记为</a:t>
                </a:r>
                <a:endParaRPr lang="zh-CN" altLang="en-US"/>
              </a:p>
            </p:txBody>
          </p:sp>
          <p:sp>
            <p:nvSpPr>
              <p:cNvPr id="13328" name="Line 16">
                <a:extLst>
                  <a:ext uri="{FF2B5EF4-FFF2-40B4-BE49-F238E27FC236}">
                    <a16:creationId xmlns:a16="http://schemas.microsoft.com/office/drawing/2014/main" id="{6DB421A7-B090-2C3B-9456-F887897FA6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3600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29" name="Line 17">
                <a:extLst>
                  <a:ext uri="{FF2B5EF4-FFF2-40B4-BE49-F238E27FC236}">
                    <a16:creationId xmlns:a16="http://schemas.microsoft.com/office/drawing/2014/main" id="{C282C06D-59D5-F198-1761-90C6D8A92E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3696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331" name="Text Box 19">
              <a:extLst>
                <a:ext uri="{FF2B5EF4-FFF2-40B4-BE49-F238E27FC236}">
                  <a16:creationId xmlns:a16="http://schemas.microsoft.com/office/drawing/2014/main" id="{DB88A88C-4597-851C-58AD-940BC81553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2544"/>
              <a:ext cx="43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>
                  <a:sym typeface="Symbol" panose="05050102010706020507" pitchFamily="18" charset="2"/>
                </a:rPr>
                <a:t> .</a:t>
              </a:r>
              <a:endParaRPr lang="en-US" altLang="zh-CN"/>
            </a:p>
          </p:txBody>
        </p:sp>
      </p:grpSp>
      <p:sp>
        <p:nvSpPr>
          <p:cNvPr id="13352" name="Rectangle 40">
            <a:extLst>
              <a:ext uri="{FF2B5EF4-FFF2-40B4-BE49-F238E27FC236}">
                <a16:creationId xmlns:a16="http://schemas.microsoft.com/office/drawing/2014/main" id="{1009E99F-7389-6435-DC02-641A2FA23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844550"/>
            <a:ext cx="83169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在矩阵的运算中</a:t>
            </a:r>
            <a:r>
              <a:rPr lang="en-US" altLang="zh-CN"/>
              <a:t>, </a:t>
            </a:r>
            <a:r>
              <a:rPr lang="zh-CN" altLang="en-US"/>
              <a:t>对角矩阵的运算很简便</a:t>
            </a:r>
            <a:r>
              <a:rPr lang="en-US" altLang="zh-CN"/>
              <a:t>, </a:t>
            </a:r>
            <a:r>
              <a:rPr lang="zh-CN" altLang="en-US"/>
              <a:t>如果一个</a:t>
            </a:r>
          </a:p>
        </p:txBody>
      </p:sp>
      <p:sp>
        <p:nvSpPr>
          <p:cNvPr id="13353" name="Rectangle 41">
            <a:extLst>
              <a:ext uri="{FF2B5EF4-FFF2-40B4-BE49-F238E27FC236}">
                <a16:creationId xmlns:a16="http://schemas.microsoft.com/office/drawing/2014/main" id="{125C9E05-DD4B-DFB3-455A-55A82895A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1530350"/>
            <a:ext cx="80311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矩阵能够相似于对角矩阵</a:t>
            </a:r>
            <a:r>
              <a:rPr lang="en-US" altLang="zh-CN" dirty="0"/>
              <a:t>, </a:t>
            </a:r>
            <a:r>
              <a:rPr lang="zh-CN" altLang="en-US" dirty="0">
                <a:solidFill>
                  <a:srgbClr val="FF0000"/>
                </a:solidFill>
              </a:rPr>
              <a:t>则可能简化某些运算</a:t>
            </a:r>
            <a:r>
              <a:rPr lang="en-US" altLang="zh-CN" dirty="0"/>
              <a:t>. </a:t>
            </a:r>
          </a:p>
        </p:txBody>
      </p:sp>
      <p:sp>
        <p:nvSpPr>
          <p:cNvPr id="13354" name="Rectangle 42">
            <a:extLst>
              <a:ext uri="{FF2B5EF4-FFF2-40B4-BE49-F238E27FC236}">
                <a16:creationId xmlns:a16="http://schemas.microsoft.com/office/drawing/2014/main" id="{79BFF381-0CBB-CA40-C4E6-9168EA27F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2216150"/>
            <a:ext cx="2590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例如</a:t>
            </a:r>
            <a:r>
              <a:rPr lang="en-US" altLang="zh-CN"/>
              <a:t>, </a:t>
            </a:r>
            <a:r>
              <a:rPr lang="zh-CN" altLang="en-US"/>
              <a:t>如果令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5" grpId="0" build="p" autoUpdateAnimBg="0"/>
      <p:bldP spid="13352" grpId="0" build="p" autoUpdateAnimBg="0"/>
      <p:bldP spid="13353" grpId="0" build="p" autoUpdateAnimBg="0" advAuto="0"/>
      <p:bldP spid="13354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48" name="Object 12">
            <a:extLst>
              <a:ext uri="{FF2B5EF4-FFF2-40B4-BE49-F238E27FC236}">
                <a16:creationId xmlns:a16="http://schemas.microsoft.com/office/drawing/2014/main" id="{61503B26-53EE-4EE0-30D9-062C29ECDD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7363" y="2068513"/>
          <a:ext cx="4021137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155600" imgH="190440" progId="Equation.3">
                  <p:embed/>
                </p:oleObj>
              </mc:Choice>
              <mc:Fallback>
                <p:oleObj name="公式" r:id="rId2" imgW="1155600" imgH="190440" progId="Equation.3">
                  <p:embed/>
                  <p:pic>
                    <p:nvPicPr>
                      <p:cNvPr id="14348" name="Object 12">
                        <a:extLst>
                          <a:ext uri="{FF2B5EF4-FFF2-40B4-BE49-F238E27FC236}">
                            <a16:creationId xmlns:a16="http://schemas.microsoft.com/office/drawing/2014/main" id="{61503B26-53EE-4EE0-30D9-062C29ECDD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7363" y="2068513"/>
                        <a:ext cx="4021137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9" name="Object 13">
            <a:extLst>
              <a:ext uri="{FF2B5EF4-FFF2-40B4-BE49-F238E27FC236}">
                <a16:creationId xmlns:a16="http://schemas.microsoft.com/office/drawing/2014/main" id="{34598117-3FFC-968F-FC9F-8C38124ECE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9975" y="2905125"/>
          <a:ext cx="433705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320480" imgH="380880" progId="Equation.3">
                  <p:embed/>
                </p:oleObj>
              </mc:Choice>
              <mc:Fallback>
                <p:oleObj name="公式" r:id="rId4" imgW="1320480" imgH="380880" progId="Equation.3">
                  <p:embed/>
                  <p:pic>
                    <p:nvPicPr>
                      <p:cNvPr id="14349" name="Object 13">
                        <a:extLst>
                          <a:ext uri="{FF2B5EF4-FFF2-40B4-BE49-F238E27FC236}">
                            <a16:creationId xmlns:a16="http://schemas.microsoft.com/office/drawing/2014/main" id="{34598117-3FFC-968F-FC9F-8C38124ECE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905125"/>
                        <a:ext cx="4337050" cy="124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0" name="Text Box 14">
            <a:extLst>
              <a:ext uri="{FF2B5EF4-FFF2-40B4-BE49-F238E27FC236}">
                <a16:creationId xmlns:a16="http://schemas.microsoft.com/office/drawing/2014/main" id="{E592572A-B064-240B-64BC-D15305D32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5487988"/>
            <a:ext cx="9017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/>
              <a:t>P</a:t>
            </a:r>
            <a:r>
              <a:rPr lang="en-US" altLang="zh-CN"/>
              <a:t> ? </a:t>
            </a:r>
          </a:p>
        </p:txBody>
      </p:sp>
      <p:sp>
        <p:nvSpPr>
          <p:cNvPr id="14369" name="Rectangle 33">
            <a:extLst>
              <a:ext uri="{FF2B5EF4-FFF2-40B4-BE49-F238E27FC236}">
                <a16:creationId xmlns:a16="http://schemas.microsoft.com/office/drawing/2014/main" id="{656254BE-2B15-821A-BAB3-6703308D3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375" y="774700"/>
            <a:ext cx="83026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如果我们要计算 </a:t>
            </a:r>
            <a:r>
              <a:rPr lang="en-US" altLang="zh-CN" i="1"/>
              <a:t>A</a:t>
            </a:r>
            <a:r>
              <a:rPr lang="en-US" altLang="zh-CN" baseline="30000"/>
              <a:t>10</a:t>
            </a:r>
            <a:r>
              <a:rPr lang="en-US" altLang="zh-CN"/>
              <a:t> </a:t>
            </a:r>
            <a:r>
              <a:rPr lang="zh-CN" altLang="en-US"/>
              <a:t>或 </a:t>
            </a:r>
            <a:r>
              <a:rPr lang="en-US" altLang="zh-CN" i="1"/>
              <a:t>A</a:t>
            </a:r>
            <a:r>
              <a:rPr lang="en-US" altLang="zh-CN" b="0" i="1" baseline="30000"/>
              <a:t>n</a:t>
            </a:r>
            <a:r>
              <a:rPr lang="en-US" altLang="zh-CN"/>
              <a:t> , </a:t>
            </a:r>
            <a:r>
              <a:rPr lang="zh-CN" altLang="en-US"/>
              <a:t>直接计算</a:t>
            </a:r>
            <a:r>
              <a:rPr lang="en-US" altLang="zh-CN"/>
              <a:t>, </a:t>
            </a:r>
            <a:r>
              <a:rPr lang="zh-CN" altLang="en-US"/>
              <a:t>运算量很大</a:t>
            </a:r>
          </a:p>
        </p:txBody>
      </p:sp>
      <p:sp>
        <p:nvSpPr>
          <p:cNvPr id="14370" name="Rectangle 34">
            <a:extLst>
              <a:ext uri="{FF2B5EF4-FFF2-40B4-BE49-F238E27FC236}">
                <a16:creationId xmlns:a16="http://schemas.microsoft.com/office/drawing/2014/main" id="{72F0AFA2-8353-8E95-6FD3-777FE8AE6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1384300"/>
            <a:ext cx="28622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也不易找出规律</a:t>
            </a:r>
            <a:r>
              <a:rPr lang="en-US" altLang="zh-CN"/>
              <a:t>. </a:t>
            </a:r>
          </a:p>
        </p:txBody>
      </p:sp>
      <p:sp>
        <p:nvSpPr>
          <p:cNvPr id="14371" name="Rectangle 35">
            <a:extLst>
              <a:ext uri="{FF2B5EF4-FFF2-40B4-BE49-F238E27FC236}">
                <a16:creationId xmlns:a16="http://schemas.microsoft.com/office/drawing/2014/main" id="{A3FE6BF5-5CF7-4ECF-7994-780864B8C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1384300"/>
            <a:ext cx="615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利用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zh-CN" altLang="en-US"/>
              <a:t>相似于对角矩阵的性质</a:t>
            </a:r>
            <a:r>
              <a:rPr lang="en-US" altLang="zh-CN"/>
              <a:t>,</a:t>
            </a:r>
            <a:r>
              <a:rPr lang="zh-CN" altLang="en-US"/>
              <a:t>可得</a:t>
            </a:r>
          </a:p>
        </p:txBody>
      </p:sp>
      <p:sp>
        <p:nvSpPr>
          <p:cNvPr id="14372" name="Rectangle 36">
            <a:extLst>
              <a:ext uri="{FF2B5EF4-FFF2-40B4-BE49-F238E27FC236}">
                <a16:creationId xmlns:a16="http://schemas.microsoft.com/office/drawing/2014/main" id="{0E609F1A-F775-B28D-A748-F968DAF6D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4257675"/>
            <a:ext cx="67008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</a:rPr>
              <a:t>那么</a:t>
            </a:r>
            <a:r>
              <a:rPr lang="en-US" altLang="zh-CN" dirty="0">
                <a:solidFill>
                  <a:srgbClr val="FF0000"/>
                </a:solidFill>
              </a:rPr>
              <a:t>, </a:t>
            </a:r>
            <a:r>
              <a:rPr lang="zh-CN" altLang="en-US" dirty="0">
                <a:solidFill>
                  <a:srgbClr val="FF0000"/>
                </a:solidFill>
              </a:rPr>
              <a:t>是否每个矩阵都能相似于对角矩阵</a:t>
            </a:r>
            <a:r>
              <a:rPr lang="en-US" altLang="zh-CN" dirty="0">
                <a:solidFill>
                  <a:srgbClr val="FF0000"/>
                </a:solidFill>
              </a:rPr>
              <a:t>? </a:t>
            </a:r>
          </a:p>
        </p:txBody>
      </p:sp>
      <p:sp>
        <p:nvSpPr>
          <p:cNvPr id="14373" name="Rectangle 37">
            <a:extLst>
              <a:ext uri="{FF2B5EF4-FFF2-40B4-BE49-F238E27FC236}">
                <a16:creationId xmlns:a16="http://schemas.microsoft.com/office/drawing/2014/main" id="{26F225BD-F74A-9439-0AF5-E63AD6573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9413" y="4232275"/>
            <a:ext cx="24145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如果能相似</a:t>
            </a:r>
          </a:p>
        </p:txBody>
      </p:sp>
      <p:sp>
        <p:nvSpPr>
          <p:cNvPr id="14374" name="Rectangle 38">
            <a:extLst>
              <a:ext uri="{FF2B5EF4-FFF2-40B4-BE49-F238E27FC236}">
                <a16:creationId xmlns:a16="http://schemas.microsoft.com/office/drawing/2014/main" id="{187F85EC-C70A-650E-15B6-B128DFE74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4867275"/>
            <a:ext cx="90027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于对角矩阵</a:t>
            </a:r>
            <a:r>
              <a:rPr lang="en-US" altLang="zh-CN"/>
              <a:t>, </a:t>
            </a:r>
            <a:r>
              <a:rPr lang="zh-CN" altLang="en-US"/>
              <a:t>怎样求出这个对角矩阵及相应的可逆矩阵</a:t>
            </a:r>
          </a:p>
        </p:txBody>
      </p:sp>
      <p:sp>
        <p:nvSpPr>
          <p:cNvPr id="14375" name="Rectangle 39">
            <a:extLst>
              <a:ext uri="{FF2B5EF4-FFF2-40B4-BE49-F238E27FC236}">
                <a16:creationId xmlns:a16="http://schemas.microsoft.com/office/drawing/2014/main" id="{C9864E11-7101-D89D-C319-4CC34207F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5502275"/>
            <a:ext cx="4883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下面我们就来讨论这个问题</a:t>
            </a:r>
            <a:r>
              <a:rPr lang="en-US" altLang="zh-CN"/>
              <a:t>.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0" grpId="0" build="p" autoUpdateAnimBg="0" advAuto="0"/>
      <p:bldP spid="14369" grpId="0" build="p" autoUpdateAnimBg="0"/>
      <p:bldP spid="14370" grpId="0" build="p" autoUpdateAnimBg="0" advAuto="0"/>
      <p:bldP spid="14371" grpId="0" build="p" autoUpdateAnimBg="0"/>
      <p:bldP spid="14372" grpId="0" build="p" autoUpdateAnimBg="0"/>
      <p:bldP spid="14373" grpId="0" build="p" autoUpdateAnimBg="0"/>
      <p:bldP spid="14374" grpId="0" build="p" autoUpdateAnimBg="0" advAuto="0"/>
      <p:bldP spid="14375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0" name="Rectangle 30">
            <a:extLst>
              <a:ext uri="{FF2B5EF4-FFF2-40B4-BE49-F238E27FC236}">
                <a16:creationId xmlns:a16="http://schemas.microsoft.com/office/drawing/2014/main" id="{369AA7C5-A897-323A-A653-37BAC6B5F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588" y="830263"/>
            <a:ext cx="82534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r>
              <a:rPr lang="en-US" altLang="zh-CN"/>
              <a:t>   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阶方阵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相似于对角矩阵 </a:t>
            </a:r>
            <a:r>
              <a:rPr lang="zh-CN" altLang="en-US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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的充要条</a:t>
            </a:r>
          </a:p>
        </p:txBody>
      </p:sp>
      <p:sp>
        <p:nvSpPr>
          <p:cNvPr id="15391" name="Rectangle 31">
            <a:extLst>
              <a:ext uri="{FF2B5EF4-FFF2-40B4-BE49-F238E27FC236}">
                <a16:creationId xmlns:a16="http://schemas.microsoft.com/office/drawing/2014/main" id="{40CE9445-4D15-A1C2-F7FE-9D7838A45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1516063"/>
            <a:ext cx="68262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件是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有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n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个线性无关的特征向量</a:t>
            </a:r>
            <a:r>
              <a:rPr lang="en-US" altLang="zh-CN">
                <a:solidFill>
                  <a:srgbClr val="006600"/>
                </a:solidFill>
                <a:sym typeface="Symbol" panose="05050102010706020507" pitchFamily="18" charset="2"/>
              </a:rPr>
              <a:t>.</a:t>
            </a:r>
          </a:p>
        </p:txBody>
      </p:sp>
      <p:graphicFrame>
        <p:nvGraphicFramePr>
          <p:cNvPr id="15398" name="Object 38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74AC1FB3-D5C3-693B-6DD9-7213A8E35E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113" y="2146300"/>
          <a:ext cx="86360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2" imgW="4517087" imgH="3387844" progId="PowerPoint.Show.8">
                  <p:embed/>
                </p:oleObj>
              </mc:Choice>
              <mc:Fallback>
                <p:oleObj name="演示文稿" r:id="rId2" imgW="4517087" imgH="3387844" progId="PowerPoint.Show.8">
                  <p:embed/>
                  <p:pic>
                    <p:nvPicPr>
                      <p:cNvPr id="15398" name="Object 38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74AC1FB3-D5C3-693B-6DD9-7213A8E35E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843" t="11273" r="80711" b="80324"/>
                      <a:stretch>
                        <a:fillRect/>
                      </a:stretch>
                    </p:blipFill>
                    <p:spPr bwMode="auto">
                      <a:xfrm>
                        <a:off x="900113" y="2146300"/>
                        <a:ext cx="863600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99" name="Picture 39">
            <a:extLst>
              <a:ext uri="{FF2B5EF4-FFF2-40B4-BE49-F238E27FC236}">
                <a16:creationId xmlns:a16="http://schemas.microsoft.com/office/drawing/2014/main" id="{286D2B87-757B-A568-9A49-51C06CD6A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2278063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01" name="Picture 41">
            <a:extLst>
              <a:ext uri="{FF2B5EF4-FFF2-40B4-BE49-F238E27FC236}">
                <a16:creationId xmlns:a16="http://schemas.microsoft.com/office/drawing/2014/main" id="{25E85E25-9652-BFE7-B831-9EB73C507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513" y="2282825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02" name="Rectangle 42">
            <a:extLst>
              <a:ext uri="{FF2B5EF4-FFF2-40B4-BE49-F238E27FC236}">
                <a16:creationId xmlns:a16="http://schemas.microsoft.com/office/drawing/2014/main" id="{B456D726-A6A3-C03E-8D54-D59852407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588" y="2954338"/>
            <a:ext cx="82534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推论</a:t>
            </a:r>
            <a:r>
              <a:rPr lang="zh-CN" altLang="en-US"/>
              <a:t>   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若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阶方阵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有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个不同的特征值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则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必</a:t>
            </a:r>
          </a:p>
        </p:txBody>
      </p:sp>
      <p:sp>
        <p:nvSpPr>
          <p:cNvPr id="15403" name="Rectangle 43">
            <a:extLst>
              <a:ext uri="{FF2B5EF4-FFF2-40B4-BE49-F238E27FC236}">
                <a16:creationId xmlns:a16="http://schemas.microsoft.com/office/drawing/2014/main" id="{57B582C3-7224-81C3-C065-7DD0F6A2E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3716338"/>
            <a:ext cx="45354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能相似于对角矩阵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  <p:graphicFrame>
        <p:nvGraphicFramePr>
          <p:cNvPr id="15410" name="Object 50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717806E5-E8CE-46B3-C963-34C5B43C54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1413" y="2146300"/>
          <a:ext cx="86360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5" imgW="4517087" imgH="3387844" progId="PowerPoint.Show.8">
                  <p:embed/>
                </p:oleObj>
              </mc:Choice>
              <mc:Fallback>
                <p:oleObj name="演示文稿" r:id="rId5" imgW="4517087" imgH="3387844" progId="PowerPoint.Show.8">
                  <p:embed/>
                  <p:pic>
                    <p:nvPicPr>
                      <p:cNvPr id="15410" name="Object 50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717806E5-E8CE-46B3-C963-34C5B43C54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843" t="11273" r="80711" b="80324"/>
                      <a:stretch>
                        <a:fillRect/>
                      </a:stretch>
                    </p:blipFill>
                    <p:spPr bwMode="auto">
                      <a:xfrm>
                        <a:off x="2411413" y="2146300"/>
                        <a:ext cx="863600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0" grpId="0" build="p" autoUpdateAnimBg="0"/>
      <p:bldP spid="15391" grpId="0" build="p" autoUpdateAnimBg="0" advAuto="0"/>
      <p:bldP spid="15402" grpId="0" build="p" autoUpdateAnimBg="0"/>
      <p:bldP spid="15403" grpId="0" build="p" autoUpdateAnimBg="0" advAuto="0"/>
    </p:bldLst>
  </p:timing>
</p:sld>
</file>

<file path=ppt/theme/theme1.xml><?xml version="1.0" encoding="utf-8"?>
<a:theme xmlns:a="http://schemas.openxmlformats.org/drawingml/2006/main" name="新模板">
  <a:themeElements>
    <a:clrScheme name="新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新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新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d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000" b="0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Palatino Linotype" panose="0204050205050503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000" b="0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Palatino Linotype" panose="0204050205050503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F:\线性代数演算系统\模板\新模板.POT</Template>
  <TotalTime>1189</TotalTime>
  <Words>819</Words>
  <Application>Microsoft Office PowerPoint</Application>
  <PresentationFormat>全屏显示(4:3)</PresentationFormat>
  <Paragraphs>95</Paragraphs>
  <Slides>16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16</vt:i4>
      </vt:variant>
    </vt:vector>
  </HeadingPairs>
  <TitlesOfParts>
    <vt:vector size="34" baseType="lpstr">
      <vt:lpstr>等线</vt:lpstr>
      <vt:lpstr>黑体</vt:lpstr>
      <vt:lpstr>华文新魏</vt:lpstr>
      <vt:lpstr>楷体</vt:lpstr>
      <vt:lpstr>楷体_GB2312</vt:lpstr>
      <vt:lpstr>宋体</vt:lpstr>
      <vt:lpstr>微软雅黑</vt:lpstr>
      <vt:lpstr>微软雅黑 Light</vt:lpstr>
      <vt:lpstr>Arial</vt:lpstr>
      <vt:lpstr>Palatino Linotype</vt:lpstr>
      <vt:lpstr>Times New Roman</vt:lpstr>
      <vt:lpstr>Wingdings</vt:lpstr>
      <vt:lpstr>新模板</vt:lpstr>
      <vt:lpstr>1_Edge</vt:lpstr>
      <vt:lpstr>Microsoft PowerPoint 演示文稿</vt:lpstr>
      <vt:lpstr>Microsoft 公式 3.0</vt:lpstr>
      <vt:lpstr>Microsoft Equation 3.0</vt:lpstr>
      <vt:lpstr>MathType 7.0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番茄花园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番茄花园</dc:creator>
  <cp:lastModifiedBy>Min Wenwen</cp:lastModifiedBy>
  <cp:revision>167</cp:revision>
  <dcterms:created xsi:type="dcterms:W3CDTF">2007-02-06T02:29:02Z</dcterms:created>
  <dcterms:modified xsi:type="dcterms:W3CDTF">2022-11-08T02:01:24Z</dcterms:modified>
</cp:coreProperties>
</file>